
<file path=[Content_Types].xml><?xml version="1.0" encoding="utf-8"?>
<Types xmlns="http://schemas.openxmlformats.org/package/2006/content-types">
  <Override PartName="/ppt/notesSlides/notesSlide24.xml" ContentType="application/vnd.openxmlformats-officedocument.presentationml.notesSlide+xml"/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39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Default Extension="emf" ContentType="image/x-emf"/>
  <Override PartName="/ppt/slides/slide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notesSlides/notesSlide4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notesSlides/notesSlide4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Default Extension="tiff" ContentType="image/tiff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notesSlides/notesSlide41.xml" ContentType="application/vnd.openxmlformats-officedocument.presentationml.notesSlid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49" r:id="rId2"/>
    <p:sldId id="286" r:id="rId3"/>
    <p:sldId id="353" r:id="rId4"/>
    <p:sldId id="318" r:id="rId5"/>
    <p:sldId id="319" r:id="rId6"/>
    <p:sldId id="331" r:id="rId7"/>
    <p:sldId id="332" r:id="rId8"/>
    <p:sldId id="320" r:id="rId9"/>
    <p:sldId id="357" r:id="rId10"/>
    <p:sldId id="321" r:id="rId11"/>
    <p:sldId id="351" r:id="rId12"/>
    <p:sldId id="352" r:id="rId13"/>
    <p:sldId id="381" r:id="rId14"/>
    <p:sldId id="360" r:id="rId15"/>
    <p:sldId id="382" r:id="rId16"/>
    <p:sldId id="389" r:id="rId17"/>
    <p:sldId id="358" r:id="rId18"/>
    <p:sldId id="359" r:id="rId19"/>
    <p:sldId id="378" r:id="rId20"/>
    <p:sldId id="379" r:id="rId21"/>
    <p:sldId id="380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390" r:id="rId33"/>
    <p:sldId id="387" r:id="rId34"/>
    <p:sldId id="385" r:id="rId35"/>
    <p:sldId id="377" r:id="rId36"/>
    <p:sldId id="372" r:id="rId37"/>
    <p:sldId id="384" r:id="rId38"/>
    <p:sldId id="388" r:id="rId39"/>
    <p:sldId id="374" r:id="rId40"/>
    <p:sldId id="355" r:id="rId41"/>
    <p:sldId id="383" r:id="rId42"/>
    <p:sldId id="356" r:id="rId43"/>
    <p:sldId id="340" r:id="rId44"/>
  </p:sldIdLst>
  <p:sldSz cx="9144000" cy="6858000" type="screen4x3"/>
  <p:notesSz cx="6858000" cy="9144000"/>
  <p:defaultTextStyle>
    <a:defPPr>
      <a:defRPr lang="en-US"/>
    </a:defPPr>
    <a:lvl1pPr marL="0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10282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20564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30846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41128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51409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61691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71973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82255" algn="l" defTabSz="82056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 scaleToFitPaper="1"/>
  <p:clrMru>
    <a:srgbClr val="B8645F"/>
    <a:srgbClr val="B87875"/>
    <a:srgbClr val="B8533B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51" autoAdjust="0"/>
    <p:restoredTop sz="93103" autoAdjust="0"/>
  </p:normalViewPr>
  <p:slideViewPr>
    <p:cSldViewPr snapToGrid="0" snapToObjects="1">
      <p:cViewPr>
        <p:scale>
          <a:sx n="125" d="100"/>
          <a:sy n="125" d="100"/>
        </p:scale>
        <p:origin x="-400" y="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43B88-1B68-E743-A6A8-5DBCC85990A7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FE807-6309-CA4C-99DC-7DAD9C38F3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1537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8EE57-1C9A-D549-BBF5-6FA4F7F8AE66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05E8F-4857-8140-98D1-87C3284C51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409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0282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20564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30846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41128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51409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61691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71973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82255" algn="l" defTabSz="41028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ASK</a:t>
            </a:r>
            <a:r>
              <a:rPr lang="en-US" dirty="0" smtClean="0"/>
              <a:t>:</a:t>
            </a:r>
            <a:r>
              <a:rPr lang="en-US" baseline="0" dirty="0" smtClean="0"/>
              <a:t> How many of you work for or support an organization that is measuring outcomes?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My entire life's work is the essence of this ICETE consultation, combining theological education with rigorous impact assessments.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2226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 smtClean="0"/>
              <a:t>ASK</a:t>
            </a:r>
            <a:r>
              <a:rPr lang="en-US" sz="1600" dirty="0" smtClean="0"/>
              <a:t>: First REASON that comes to our mind is: for the donors</a:t>
            </a:r>
          </a:p>
          <a:p>
            <a:endParaRPr lang="en-US" sz="1600" dirty="0" smtClean="0"/>
          </a:p>
          <a:p>
            <a:r>
              <a:rPr lang="en-US" sz="1600" dirty="0" smtClean="0"/>
              <a:t>Is it just to get money OR to bless your supporters?</a:t>
            </a:r>
          </a:p>
          <a:p>
            <a:r>
              <a:rPr lang="en-US" sz="1600" b="1" dirty="0" smtClean="0"/>
              <a:t>Luke</a:t>
            </a:r>
            <a:r>
              <a:rPr lang="en-US" sz="1600" b="1" baseline="0" dirty="0" smtClean="0"/>
              <a:t>'s Gospel was written for a donor!</a:t>
            </a:r>
          </a:p>
          <a:p>
            <a:endParaRPr lang="en-US" sz="1600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3936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aseline="0" dirty="0" smtClean="0"/>
              <a:t>Research &amp; Evaluation can build confidence with supporters: Willow Creek President can attest...</a:t>
            </a:r>
          </a:p>
          <a:p>
            <a:endParaRPr lang="en-US" sz="1400" baseline="0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/>
              <a:t>Impact Reporting encourages staff!</a:t>
            </a:r>
          </a:p>
          <a:p>
            <a:endParaRPr lang="en-US" sz="14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Second, and MOST IMPORTANT REASON to measure is: program improvement</a:t>
            </a:r>
          </a:p>
          <a:p>
            <a:endParaRPr lang="en-US" sz="1400" dirty="0" smtClean="0"/>
          </a:p>
          <a:p>
            <a:r>
              <a:rPr lang="en-US" sz="1400" b="1" dirty="0" smtClean="0"/>
              <a:t>You improve what you measure.</a:t>
            </a:r>
          </a:p>
          <a:p>
            <a:endParaRPr lang="en-US" sz="1400" dirty="0" smtClean="0"/>
          </a:p>
          <a:p>
            <a:r>
              <a:rPr lang="en-US" sz="1400" dirty="0" smtClean="0"/>
              <a:t>Forced to have tough conversations about your real priorities.</a:t>
            </a:r>
          </a:p>
          <a:p>
            <a:endParaRPr lang="en-US" sz="1400" dirty="0" smtClean="0"/>
          </a:p>
          <a:p>
            <a:r>
              <a:rPr lang="en-US" sz="1400" dirty="0" smtClean="0"/>
              <a:t>Do you think you're Perfect? No, then how are you learning? Because you are making decisions regardless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3936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350 evangelism ministries learning together</a:t>
            </a:r>
          </a:p>
          <a:p>
            <a:r>
              <a:rPr lang="en-US" sz="1400" dirty="0" smtClean="0"/>
              <a:t>ASSUMPTION: every</a:t>
            </a:r>
            <a:r>
              <a:rPr lang="en-US" sz="1400" baseline="0" dirty="0" smtClean="0"/>
              <a:t> ministry gets better in the Alliance</a:t>
            </a:r>
          </a:p>
          <a:p>
            <a:r>
              <a:rPr lang="en-US" sz="1400" baseline="0" dirty="0" smtClean="0"/>
              <a:t>GOAL: double the size to 700 evangelists in the Alliance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DATA: no statistical improvement from year 1 to year 10 in ministry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9337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No statistical improvement after 5 years</a:t>
            </a:r>
            <a:r>
              <a:rPr lang="en-US" sz="1600" baseline="0" dirty="0" smtClean="0"/>
              <a:t> other than church partners: YIKES!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These data were a tough reality check to show to the president. He wanted to know WHY?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4637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baseline="0" dirty="0" smtClean="0"/>
              <a:t>Kept analyzing Impact Variables</a:t>
            </a: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baseline="0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baseline="0" dirty="0" smtClean="0"/>
              <a:t>SUCCESS FACTOR</a:t>
            </a:r>
            <a:r>
              <a:rPr lang="en-US" sz="1600" baseline="0" dirty="0" smtClean="0"/>
              <a:t>: Depth of participation NOT size of ministry, length of time, age, or location, etc. determined IMPACT</a:t>
            </a: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baseline="0" dirty="0" smtClean="0"/>
              <a:t>DATA-BACKED DECISION-MAKING</a:t>
            </a:r>
            <a:r>
              <a:rPr lang="en-US" sz="1600" baseline="0" dirty="0" smtClean="0"/>
              <a:t>: I recommended 6 concrete changes to policies and staff duties to Drive depth of participation not size of membership</a:t>
            </a:r>
            <a:endParaRPr lang="en-US" sz="1600" dirty="0" smtClean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7989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Internal Improvement is #1 reason</a:t>
            </a:r>
          </a:p>
          <a:p>
            <a:endParaRPr lang="en-US" sz="16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</a:t>
            </a:r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What reasons motivate you to measure outcomes?</a:t>
            </a:r>
          </a:p>
          <a:p>
            <a:endParaRPr lang="en-US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Principle: </a:t>
            </a:r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Humble leaders committed to wise stewardship measure outcomes</a:t>
            </a:r>
            <a:endParaRPr lang="en-US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3936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aseline="0" dirty="0" smtClean="0"/>
              <a:t>Data-backed decisions REPLACE decisions by "gut &amp; guess"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BUDGET decisions based on what works. Invest in the Success Factors!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777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Don't measure everything. Measure mission accomplishment.</a:t>
            </a:r>
          </a:p>
          <a:p>
            <a:endParaRPr lang="en-US" sz="16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"Effectiveness does not correspond to a Platonic ideal but rather to your stated purpose."</a:t>
            </a:r>
          </a:p>
          <a:p>
            <a:endParaRPr lang="en-US" sz="16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"When you see how well you are accomplishing it, you can assess</a:t>
            </a:r>
            <a:r>
              <a:rPr lang="en-US" sz="16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your mission is misguided."</a:t>
            </a:r>
            <a:endParaRPr lang="en-US" sz="16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6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you go from your MISSION to relevant METRICS?</a:t>
            </a:r>
            <a:endParaRPr lang="en-US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3936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Most have mission statements; not comment</a:t>
            </a:r>
            <a:r>
              <a:rPr lang="en-US" sz="1400" baseline="0" dirty="0" smtClean="0"/>
              <a:t> on the clarity and quality</a:t>
            </a:r>
          </a:p>
          <a:p>
            <a:endParaRPr lang="en-US" sz="1400" baseline="0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Ministries</a:t>
            </a:r>
            <a:r>
              <a:rPr lang="en-US" sz="1400" baseline="0" dirty="0" smtClean="0"/>
              <a:t> </a:t>
            </a:r>
            <a:r>
              <a:rPr lang="en-US" sz="1400" dirty="0" smtClean="0"/>
              <a:t>use grandiose terms like "lift up leaders" or "send waves of peace across the land" or </a:t>
            </a:r>
            <a:r>
              <a:rPr lang="en-US" sz="1400" baseline="0" dirty="0" smtClean="0"/>
              <a:t>"to reach every child 4 Christ"</a:t>
            </a:r>
          </a:p>
          <a:p>
            <a:endParaRPr lang="en-US" sz="1400" dirty="0" smtClean="0"/>
          </a:p>
          <a:p>
            <a:r>
              <a:rPr lang="en-US" sz="1400" dirty="0" smtClean="0"/>
              <a:t>Define Goals:</a:t>
            </a:r>
          </a:p>
          <a:p>
            <a:r>
              <a:rPr lang="en-US" sz="1400" dirty="0" smtClean="0"/>
              <a:t>BAD</a:t>
            </a:r>
            <a:r>
              <a:rPr lang="en-US" sz="1400" baseline="0" dirty="0" smtClean="0"/>
              <a:t> = to plant churches</a:t>
            </a:r>
            <a:endParaRPr lang="en-US" sz="1400" dirty="0" smtClean="0"/>
          </a:p>
          <a:p>
            <a:r>
              <a:rPr lang="en-US" sz="1400" b="1" dirty="0" smtClean="0"/>
              <a:t>SAMPLE</a:t>
            </a:r>
            <a:r>
              <a:rPr lang="en-US" sz="1400" b="1" baseline="0" dirty="0" smtClean="0"/>
              <a:t> GOAL #1</a:t>
            </a:r>
            <a:r>
              <a:rPr lang="en-US" sz="1400" baseline="0" dirty="0" smtClean="0"/>
              <a:t>: 75% of our graduates will start new churches or ministries in places with less than 2% Christian population.</a:t>
            </a:r>
          </a:p>
          <a:p>
            <a:r>
              <a:rPr lang="en-US" sz="1400" b="1" dirty="0" smtClean="0"/>
              <a:t>SAMPLE</a:t>
            </a:r>
            <a:r>
              <a:rPr lang="en-US" sz="1400" b="1" baseline="0" dirty="0" smtClean="0"/>
              <a:t> GOAL #2</a:t>
            </a:r>
            <a:r>
              <a:rPr lang="en-US" sz="1400" baseline="0" dirty="0" smtClean="0"/>
              <a:t>: 50% of our PhD graduates will write the first contemporary Bible, theology, ethics, or missions book in their native language.</a:t>
            </a:r>
          </a:p>
          <a:p>
            <a:endParaRPr lang="en-US" sz="1400" dirty="0" smtClean="0"/>
          </a:p>
          <a:p>
            <a:r>
              <a:rPr lang="en-US" sz="1400" b="1" dirty="0" smtClean="0"/>
              <a:t>Principle</a:t>
            </a:r>
            <a:r>
              <a:rPr lang="en-US" sz="1400" dirty="0" smtClean="0"/>
              <a:t>: You have well-defined</a:t>
            </a:r>
            <a:r>
              <a:rPr lang="en-US" sz="1400" baseline="0" dirty="0" smtClean="0"/>
              <a:t> GOALS when you know if you have or have NOT achieved them.</a:t>
            </a: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2999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GOALS </a:t>
            </a:r>
            <a:r>
              <a:rPr lang="en-US" sz="1400" b="1" dirty="0" smtClean="0"/>
              <a:t>must be precise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Define verbs and key phrases</a:t>
            </a:r>
            <a:endParaRPr lang="en-US" sz="1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“leaders trained” </a:t>
            </a: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LENGTH, TYPE of People trained, ASSESSMENT of success</a:t>
            </a: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EXAMPLE: Graduates plant 2 house churches after 9 months of residential training in 13 subjects</a:t>
            </a:r>
          </a:p>
          <a:p>
            <a:endParaRPr lang="en-US" sz="1400" b="1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ASK</a:t>
            </a:r>
            <a:r>
              <a:rPr lang="en-US" sz="1400" dirty="0" smtClean="0"/>
              <a:t>:</a:t>
            </a:r>
            <a:r>
              <a:rPr lang="en-US" sz="1400" baseline="0" dirty="0" smtClean="0"/>
              <a:t> What would it look like if you solved part of the problem? Different behavior, attitudes, knowledge? Affect individuals, schools, mental health, families?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PROBLEM</a:t>
            </a:r>
            <a:r>
              <a:rPr lang="en-US" sz="1400" b="0" dirty="0" smtClean="0"/>
              <a:t>:</a:t>
            </a:r>
            <a:r>
              <a:rPr lang="en-US" sz="1400" b="0" baseline="0" dirty="0" smtClean="0"/>
              <a:t> Untrained pastors and teachers distort the Word of God through bad hermeneutics.</a:t>
            </a:r>
            <a:endParaRPr lang="en-US" sz="1400" b="1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SUCCESS</a:t>
            </a:r>
            <a:r>
              <a:rPr lang="en-US" sz="1400" dirty="0" smtClean="0"/>
              <a:t>: Bible teachers create teaching outlines based</a:t>
            </a:r>
            <a:r>
              <a:rPr lang="en-US" sz="1400" baseline="0" dirty="0" smtClean="0"/>
              <a:t> on the structure of the text and relate the biblical author's meaning to the contemporary context through illustration and application.</a:t>
            </a: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02999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TRANSFORMATION</a:t>
            </a:r>
            <a:r>
              <a:rPr lang="en-US" baseline="0" dirty="0" smtClean="0"/>
              <a:t> Graphics with 3-5 OUTCOMES are the sign you have defined the problem and your solution clearly.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Every MINISTRY should have one!</a:t>
            </a:r>
          </a:p>
          <a:p>
            <a:endParaRPr lang="en-US" baseline="0" dirty="0" smtClean="0"/>
          </a:p>
          <a:p>
            <a:r>
              <a:rPr lang="en-US" baseline="0" dirty="0" smtClean="0"/>
              <a:t>Measuring Outcomes measures transformational movement from left to right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5109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INPUTS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Number of staff, $1 million budget, 10-acre campus</a:t>
            </a: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Teach 23 courses per semester, Run12 annual weekend seminars, publish quarterly journal</a:t>
            </a: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OUTPUTS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Graduated 76 students, 212 church leaders completed weekend seminars, distributed 2,300 journal volumes to 7 countries</a:t>
            </a:r>
            <a:endParaRPr lang="en-US" sz="1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 &amp; OUTPUTS = You are busy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working on the problem, BUT…</a:t>
            </a:r>
            <a:endParaRPr lang="en-US" sz="1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OUTCOMES </a:t>
            </a: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indicators that you have SOLVED the PROBLEM to some degree</a:t>
            </a:r>
          </a:p>
          <a:p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 = GOAL is trained people starting churches and </a:t>
            </a:r>
            <a:r>
              <a:rPr lang="en-US" sz="1400" b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parachurch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leadership positions not JUST GETTING PEOPLE TRAINED</a:t>
            </a:r>
            <a:endParaRPr lang="en-US" sz="14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2959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OUTPUTS = </a:t>
            </a: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of warm meals, kids education sponsored, vaccines</a:t>
            </a:r>
          </a:p>
          <a:p>
            <a:endParaRPr lang="en-US" sz="1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Young adults who pay for their own medical care and meals with income from a job they got with their education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90534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Historical Survey of Scholars and their impact on average 8 years after PhD graduation</a:t>
            </a:r>
          </a:p>
          <a:p>
            <a:endParaRPr lang="en-US" dirty="0" smtClean="0"/>
          </a:p>
          <a:p>
            <a:r>
              <a:rPr lang="en-US" dirty="0" smtClean="0"/>
              <a:t>Langham didn't cause but contributed to this accelerated impact</a:t>
            </a:r>
          </a:p>
          <a:p>
            <a:endParaRPr lang="en-US" dirty="0" smtClean="0"/>
          </a:p>
          <a:p>
            <a:r>
              <a:rPr lang="en-US" dirty="0" smtClean="0"/>
              <a:t>TRANSFORMATION GOALS</a:t>
            </a:r>
          </a:p>
          <a:p>
            <a:r>
              <a:rPr lang="en-US" dirty="0" smtClean="0"/>
              <a:t>Unified = unite churches</a:t>
            </a:r>
          </a:p>
          <a:p>
            <a:r>
              <a:rPr lang="en-US" dirty="0" smtClean="0"/>
              <a:t>Resourced =</a:t>
            </a:r>
            <a:r>
              <a:rPr lang="en-US" baseline="0" dirty="0" smtClean="0"/>
              <a:t> first books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9298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baseline="0" dirty="0" smtClean="0"/>
              <a:t>Defining Terms</a:t>
            </a:r>
            <a:r>
              <a:rPr lang="en-US" sz="1400" baseline="0" dirty="0" smtClean="0"/>
              <a:t> reveals concrete outcomes to measure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Now you know WHAT to measure, we can explore HOW...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2067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your own, work from your mission to specific outcomes to measure.</a:t>
            </a:r>
          </a:p>
          <a:p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will continue building on what you have done in 2 more exercises later in this session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7816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EXCUSE</a:t>
            </a:r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#1: We develop character and spiritual maturity; you can't measure that.</a:t>
            </a:r>
          </a:p>
          <a:p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 #1: Are you telling me I can't see any concrete signs of godly character and spiritual maturity?</a:t>
            </a:r>
          </a:p>
          <a:p>
            <a:endParaRPr lang="en-US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Principle</a:t>
            </a:r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The only ministry you can't measure is one with no goals.</a:t>
            </a:r>
          </a:p>
          <a:p>
            <a:endParaRPr lang="en-US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for the rest of us, it is not a question IF we can measure but HOW?</a:t>
            </a:r>
          </a:p>
          <a:p>
            <a:endParaRPr lang="en-US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Mission is too important not to know how well we are accomplishing it and where to improve!!!</a:t>
            </a:r>
            <a:endParaRPr lang="en-US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3534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Ministries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report ACTIVITIES &amp; OUTPUTS because they have that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organizational data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hand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"If you don't ask for OUTCOMES info, it's because you believe you can operate without it!" And you can, just not as effectively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SURVEYS are affordable; Biggest investment should be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one-time investment into the DESIGN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Measuring OUTCOMES goes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 what happens at your organization’s location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campus. So you have to reach out to people there after their participation in your program.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9168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Which OUTCOMES are central to your mission?</a:t>
            </a: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MULTIPLE programs and goals, you must select the 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 and CONSISTENT OUTCOMES. </a:t>
            </a:r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you choose your CORE outcomes?</a:t>
            </a: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06592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figure out CORE OUTCOMES to measure:</a:t>
            </a:r>
          </a:p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 </a:t>
            </a: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“what goes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in” 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(Intended OUTCOMES) and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“what comes out” 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(Observed OUTCOMES)</a:t>
            </a:r>
          </a:p>
          <a:p>
            <a:endParaRPr lang="en-US" sz="1400" b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chose what you do on purpose (Intended OUTCOMES), but some outcomes are unanticipated byproducts of your values or execution (Observed OUTCOMES)</a:t>
            </a:r>
          </a:p>
          <a:p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1519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Move from individual activities to a summary of expected transformations: EXAMPLE – 21 lessons on same topic</a:t>
            </a:r>
          </a:p>
          <a:p>
            <a:endParaRPr lang="en-US" dirty="0" smtClean="0"/>
          </a:p>
          <a:p>
            <a:r>
              <a:rPr lang="en-US" dirty="0" smtClean="0"/>
              <a:t>400+ lessons are categorized in 5 key outcomes in spreadsheet</a:t>
            </a:r>
          </a:p>
          <a:p>
            <a:endParaRPr lang="en-US" dirty="0" smtClean="0"/>
          </a:p>
          <a:p>
            <a:r>
              <a:rPr lang="en-US" b="1" dirty="0" smtClean="0"/>
              <a:t>ASK about DOSAGE</a:t>
            </a:r>
            <a:r>
              <a:rPr lang="en-US" dirty="0" smtClean="0"/>
              <a:t>: Does our</a:t>
            </a:r>
            <a:r>
              <a:rPr lang="en-US" baseline="0" dirty="0" smtClean="0"/>
              <a:t> program or curriculum have a critical mass of activities to produce an outcome? If so, measure it.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7601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 STORIES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Categorized themes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1100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stories from Global Leadership Summit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INTERVIEWS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ask 10% of your program beneficiaries the same set of questions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 GROUPS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can use open-ended question Online survey 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642156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24 days – 15 flights</a:t>
            </a:r>
            <a:r>
              <a:rPr lang="en-US" baseline="0" dirty="0" smtClean="0"/>
              <a:t> – 9 cities – 5 countries – 3 continents – 76 interviews</a:t>
            </a:r>
          </a:p>
          <a:p>
            <a:r>
              <a:rPr lang="en-US" baseline="0" dirty="0" smtClean="0"/>
              <a:t>QUALITATIVE RESEARCH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53401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Transform Open-ended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questions into a closed-set of answers = how to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quantify type of impact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Choice options are derived from concrete actions and examples found repeatedly in the Qualitative Research 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(or Observed OUTCOME data)</a:t>
            </a:r>
            <a:endParaRPr lang="en-US" sz="14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58887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baseline="0" dirty="0" smtClean="0"/>
              <a:t> stories exemplify the program’s impact for most beneficiaries; other stories mislead</a:t>
            </a:r>
          </a:p>
          <a:p>
            <a:endParaRPr lang="en-US" baseline="0" dirty="0" smtClean="0"/>
          </a:p>
          <a:p>
            <a:r>
              <a:rPr lang="en-US" baseline="0" dirty="0" smtClean="0"/>
              <a:t>SAD FACT: </a:t>
            </a:r>
            <a:r>
              <a:rPr lang="en-US" b="1" baseline="0" dirty="0" smtClean="0"/>
              <a:t>most ministries don’t know if stories are the norm or an anomaly.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3348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names without numbers, no numbers without names</a:t>
            </a:r>
          </a:p>
          <a:p>
            <a:r>
              <a:rPr lang="en-US" baseline="0" dirty="0" smtClean="0"/>
              <a:t>STORIES x STATISTICS = STRATEGIC REPORTING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STATS tell us how REPRESENTATIVE the story is of all graduates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64783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VARIABLES are the key to actionable OUTCOMES data: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it works or doesn't work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Mentoring EXAMPLE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Spiritual impact DOUBLES over Time from 1.5 years to 3 years in relationship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Generic List of Variables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must be customized to your mission and activities and clients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Langham PREACHING Example – frequency in Preaching Clubs after Seminars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262184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IMPACT Variable: engagement in Leadership Development</a:t>
            </a:r>
            <a:r>
              <a:rPr lang="en-US" baseline="0" dirty="0" smtClean="0"/>
              <a:t> activities </a:t>
            </a:r>
            <a:r>
              <a:rPr lang="en-US" b="1" baseline="0" dirty="0" smtClean="0"/>
              <a:t>beyond the Summit</a:t>
            </a:r>
            <a:r>
              <a:rPr lang="en-US" baseline="0" dirty="0" smtClean="0"/>
              <a:t> drives IMPACT</a:t>
            </a:r>
          </a:p>
          <a:p>
            <a:endParaRPr lang="en-US" baseline="0" dirty="0" smtClean="0"/>
          </a:p>
          <a:p>
            <a:r>
              <a:rPr lang="en-US" baseline="0" dirty="0" smtClean="0"/>
              <a:t>Essential Ingredients in RECIPE for SUCCESS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08575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different ways: </a:t>
            </a:r>
            <a:r>
              <a:rPr lang="en-US" sz="1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respondents contradict themselves unknowingly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 Details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Don’t settle for general feedback of “it was a great experience”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Non-leading Questions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Positive answer options that attribute no credit to you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Validated instrument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Strength of Religious Faith Questionnaire validated thousands of times since 1990s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360 degree feedback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self-reported + your staff + their students + their family + their organization</a:t>
            </a:r>
            <a:endParaRPr lang="en-US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45378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Test: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 unclear or meaningless questions and remove them to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 SURVEY FATIGUE</a:t>
            </a:r>
          </a:p>
          <a:p>
            <a:endParaRPr lang="en-US" sz="1400" b="1" kern="1200" baseline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 Templates</a:t>
            </a:r>
            <a:r>
              <a:rPr lang="en-US" sz="1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Actionable intelligence not "interesting" trivia: "if you can't interpret the data so that it informs actions, don't collect it."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40373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Reports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what you have contributed to making happen long after your service.</a:t>
            </a: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ACCELERATION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we joined what God was doing and contributed; not creation </a:t>
            </a:r>
            <a:r>
              <a:rPr lang="en-US" sz="14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 </a:t>
            </a:r>
            <a:r>
              <a:rPr lang="en-US" sz="14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nihilo</a:t>
            </a:r>
            <a:endParaRPr lang="en-US" sz="1400" i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COUNTERFACTUALS: Most ministries don't have theology that permits the idea "we alone produced the results" so there is no goal to demonstrate "without us God would be powerless"; attitude is "God could have used someone else but we had the privilege"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IMPROVEMENT Reports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how to get better</a:t>
            </a: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"Improvement reports must contain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 and clear recommendations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backed by facts."</a:t>
            </a: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74% of kids who read with mentors start reading independently, but only 52% of mentors read books with students they're mentoring. 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So give mentors a recommended reading list by grade and train them how and when to read with kids.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808532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aseline="0" dirty="0" smtClean="0"/>
              <a:t>Ideal tool for tracking OUTCOMES is survey with concrete, closed set of answers for each question related to CORE outcomes you categorized from Intended and Observed OUTCOMES</a:t>
            </a:r>
          </a:p>
          <a:p>
            <a:endParaRPr lang="en-US" sz="1400" baseline="0" dirty="0" smtClean="0"/>
          </a:p>
          <a:p>
            <a:r>
              <a:rPr lang="en-US" sz="1400" b="1" baseline="0" dirty="0" smtClean="0"/>
              <a:t>Impact Variables = Why it works and how to improve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31583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 ACTIONS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Take leadership positions, start new organizations,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 others</a:t>
            </a:r>
          </a:p>
          <a:p>
            <a:endParaRPr lang="en-US" sz="14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ways of doing COMMON ACTIONS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types of leadership positions, types of organizations started, different types of ministries 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Create Multiple Choice question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872406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One-time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studies:</a:t>
            </a: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get out-dated and irrelevant fast</a:t>
            </a: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assume static system!!!</a:t>
            </a:r>
          </a:p>
          <a:p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Ongoing feedback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loops let you test effectiveness of program changes</a:t>
            </a:r>
          </a:p>
          <a:p>
            <a:endParaRPr lang="en-US" sz="14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Organizations are living organisms</a:t>
            </a:r>
          </a:p>
          <a:p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At what intervals do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expect transformation?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33254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Everyone claims TRANSFORMATION.</a:t>
            </a:r>
            <a:r>
              <a:rPr lang="en-US" sz="1400" baseline="0" dirty="0" smtClean="0"/>
              <a:t> But what does Transformation look like?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Nonprofits need to measure the BEFORE picture (baselines &amp; benchmarks) and the AFTER picture (clear improvement from the baseline or benchmark)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If you don’t have a one-page graphic of what your beneficiaries are like before your service and where they are after, add it to your “to do” list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977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Historical</a:t>
            </a:r>
            <a:r>
              <a:rPr lang="en-US" sz="14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Surveys can do all 3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ask Alumni to reflect on pre- and post-program activity, attitudes, knowledge, and influence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614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HAGGAI INSTITUTE can have participants take survey on first day of training</a:t>
            </a:r>
          </a:p>
          <a:p>
            <a:endParaRPr lang="en-US" dirty="0" smtClean="0"/>
          </a:p>
          <a:p>
            <a:r>
              <a:rPr lang="en-US" baseline="0" dirty="0" smtClean="0"/>
              <a:t>COMPARE plans on last day of training and then follow up at 1 &amp; 2 years later</a:t>
            </a:r>
          </a:p>
          <a:p>
            <a:endParaRPr lang="en-US" baseline="0" dirty="0" smtClean="0"/>
          </a:p>
          <a:p>
            <a:pPr marL="0" marR="0" indent="0" algn="l" defTabSz="410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ILL: </a:t>
            </a:r>
            <a:r>
              <a:rPr lang="en-US" sz="11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Haggai Institute states goal is students TRAIN 100 OTHERS; measured # of people planned to teach was less than 100; that LEARNING led to CHANGE which must be MEASURED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47552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aseline="0" dirty="0" smtClean="0"/>
              <a:t>Growth takes time. God is not in hurry.</a:t>
            </a:r>
          </a:p>
          <a:p>
            <a:endParaRPr lang="en-US" sz="1400" baseline="0" dirty="0" smtClean="0"/>
          </a:p>
          <a:p>
            <a:r>
              <a:rPr lang="en-US" sz="1400" baseline="0" dirty="0" smtClean="0"/>
              <a:t>Bible uses biological growth analogy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37519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 must be </a:t>
            </a:r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EFFICIENT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gathering outcomes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must be 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equally important to your other paperwork</a:t>
            </a:r>
          </a:p>
          <a:p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EXERCISE: Write</a:t>
            </a:r>
            <a:r>
              <a:rPr lang="en-US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answers on same sheet of paper or electronic device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318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r>
              <a:rPr lang="en-US" baseline="0" dirty="0" smtClean="0"/>
              <a:t> me with questions at </a:t>
            </a:r>
            <a:r>
              <a:rPr lang="en-US" baseline="0" dirty="0" err="1" smtClean="0"/>
              <a:t>ExcellenceinGiving.com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048145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Each</a:t>
            </a:r>
            <a:r>
              <a:rPr lang="en-US" sz="1400" baseline="0" dirty="0" smtClean="0"/>
              <a:t> OUTCOME has multiple INDICATORS but no report should report more than 5</a:t>
            </a:r>
          </a:p>
          <a:p>
            <a:r>
              <a:rPr lang="en-US" sz="1400" baseline="0" dirty="0" smtClean="0"/>
              <a:t>Each Department should have their 3-5 KEY OUTCOMES that inform INTERNAL IMPROVEMENTS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05E8F-4857-8140-98D1-87C3284C512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416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52403" y="3577167"/>
            <a:ext cx="8831803" cy="31032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517" y="152400"/>
            <a:ext cx="4307416" cy="32236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84184" y="152400"/>
            <a:ext cx="4307416" cy="32236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104" y="4064000"/>
            <a:ext cx="8607631" cy="21166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>
                <a:solidFill>
                  <a:schemeClr val="tx2"/>
                </a:solidFill>
              </a:defRPr>
            </a:lvl1pPr>
            <a:lvl2pPr marL="410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0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0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1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1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1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1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2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D8DEE8-7A87-4E01-8ADE-4C49CDD43F74}" type="datetime1">
              <a:rPr lang="en-US" smtClean="0"/>
              <a:pPr/>
              <a:t>12/7/15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87867" y="381002"/>
            <a:ext cx="4083050" cy="1037166"/>
          </a:xfrm>
        </p:spPr>
        <p:txBody>
          <a:bodyPr/>
          <a:lstStyle>
            <a:lvl1pPr algn="ctr">
              <a:defRPr sz="3800" spc="135" baseline="0"/>
            </a:lvl1pPr>
          </a:lstStyle>
          <a:p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808686" y="1756833"/>
            <a:ext cx="40089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284104" y="1756833"/>
            <a:ext cx="400896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F424-F111-43CB-9C75-D52325012943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400"/>
            <a:ext cx="1981200" cy="6556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6" y="2892277"/>
            <a:ext cx="1600201" cy="1645920"/>
          </a:xfrm>
        </p:spPr>
        <p:txBody>
          <a:bodyPr anchor="ctr"/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102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205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308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411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514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616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719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822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A8BBF0-342D-409A-9C0A-B1B451E92883}" type="datetime1">
              <a:rPr lang="en-US" smtClean="0"/>
              <a:pPr/>
              <a:t>12/7/15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3800" spc="135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3"/>
            <a:ext cx="4038600" cy="4407407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3"/>
            <a:ext cx="4038600" cy="4407407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DA190-4BDC-4D39-B5BB-A14B3E8B1B3D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722438"/>
            <a:ext cx="4040188" cy="639763"/>
          </a:xfrm>
        </p:spPr>
        <p:txBody>
          <a:bodyPr anchor="b"/>
          <a:lstStyle>
            <a:lvl1pPr marL="0" indent="0" algn="ctr">
              <a:buNone/>
              <a:defRPr sz="2200" b="0">
                <a:solidFill>
                  <a:schemeClr val="tx2"/>
                </a:solidFill>
              </a:defRPr>
            </a:lvl1pPr>
            <a:lvl2pPr marL="410282" indent="0">
              <a:buNone/>
              <a:defRPr sz="1800" b="1"/>
            </a:lvl2pPr>
            <a:lvl3pPr marL="820564" indent="0">
              <a:buNone/>
              <a:defRPr sz="1600" b="1"/>
            </a:lvl3pPr>
            <a:lvl4pPr marL="1230846" indent="0">
              <a:buNone/>
              <a:defRPr sz="1400" b="1"/>
            </a:lvl4pPr>
            <a:lvl5pPr marL="1641128" indent="0">
              <a:buNone/>
              <a:defRPr sz="1400" b="1"/>
            </a:lvl5pPr>
            <a:lvl6pPr marL="2051409" indent="0">
              <a:buNone/>
              <a:defRPr sz="1400" b="1"/>
            </a:lvl6pPr>
            <a:lvl7pPr marL="2461691" indent="0">
              <a:buNone/>
              <a:defRPr sz="1400" b="1"/>
            </a:lvl7pPr>
            <a:lvl8pPr marL="2871973" indent="0">
              <a:buNone/>
              <a:defRPr sz="1400" b="1"/>
            </a:lvl8pPr>
            <a:lvl9pPr marL="328225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438403"/>
            <a:ext cx="4040188" cy="3687763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722438"/>
            <a:ext cx="4041775" cy="639763"/>
          </a:xfrm>
        </p:spPr>
        <p:txBody>
          <a:bodyPr anchor="b"/>
          <a:lstStyle>
            <a:lvl1pPr marL="0" indent="0" algn="ctr">
              <a:buNone/>
              <a:defRPr sz="2200" b="0">
                <a:solidFill>
                  <a:schemeClr val="tx2"/>
                </a:solidFill>
              </a:defRPr>
            </a:lvl1pPr>
            <a:lvl2pPr marL="410282" indent="0">
              <a:buNone/>
              <a:defRPr sz="1800" b="1"/>
            </a:lvl2pPr>
            <a:lvl3pPr marL="820564" indent="0">
              <a:buNone/>
              <a:defRPr sz="1600" b="1"/>
            </a:lvl3pPr>
            <a:lvl4pPr marL="1230846" indent="0">
              <a:buNone/>
              <a:defRPr sz="1400" b="1"/>
            </a:lvl4pPr>
            <a:lvl5pPr marL="1641128" indent="0">
              <a:buNone/>
              <a:defRPr sz="1400" b="1"/>
            </a:lvl5pPr>
            <a:lvl6pPr marL="2051409" indent="0">
              <a:buNone/>
              <a:defRPr sz="1400" b="1"/>
            </a:lvl6pPr>
            <a:lvl7pPr marL="2461691" indent="0">
              <a:buNone/>
              <a:defRPr sz="1400" b="1"/>
            </a:lvl7pPr>
            <a:lvl8pPr marL="2871973" indent="0">
              <a:buNone/>
              <a:defRPr sz="1400" b="1"/>
            </a:lvl8pPr>
            <a:lvl9pPr marL="328225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438403"/>
            <a:ext cx="4041775" cy="3687763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D52F2-9B11-4FC0-9217-7D20B3AC9849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3737-8506-438E-ABC0-0BE7E06DCCA6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3" y="150920"/>
            <a:ext cx="8831803" cy="65562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D58AA-1C84-40C9-BFEE-631CCB17636C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7"/>
            <a:ext cx="1981200" cy="65562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6"/>
            <a:ext cx="5867400" cy="585311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1"/>
            <a:ext cx="1673352" cy="2816353"/>
          </a:xfrm>
        </p:spPr>
        <p:txBody>
          <a:bodyPr tIns="0"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  <a:lvl2pPr marL="410282" indent="0">
              <a:buNone/>
              <a:defRPr sz="1100"/>
            </a:lvl2pPr>
            <a:lvl3pPr marL="820564" indent="0">
              <a:buNone/>
              <a:defRPr sz="900"/>
            </a:lvl3pPr>
            <a:lvl4pPr marL="1230846" indent="0">
              <a:buNone/>
              <a:defRPr sz="800"/>
            </a:lvl4pPr>
            <a:lvl5pPr marL="1641128" indent="0">
              <a:buNone/>
              <a:defRPr sz="800"/>
            </a:lvl5pPr>
            <a:lvl6pPr marL="2051409" indent="0">
              <a:buNone/>
              <a:defRPr sz="800"/>
            </a:lvl6pPr>
            <a:lvl7pPr marL="2461691" indent="0">
              <a:buNone/>
              <a:defRPr sz="800"/>
            </a:lvl7pPr>
            <a:lvl8pPr marL="2871973" indent="0">
              <a:buNone/>
              <a:defRPr sz="800"/>
            </a:lvl8pPr>
            <a:lvl9pPr marL="328225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42C1-4E96-413B-B72E-6C4B39D85C9D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5" y="457200"/>
            <a:ext cx="1675660" cy="1673353"/>
          </a:xfrm>
        </p:spPr>
        <p:txBody>
          <a:bodyPr anchor="b"/>
          <a:lstStyle>
            <a:lvl1pPr algn="l">
              <a:defRPr sz="1800" spc="135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7"/>
            <a:ext cx="1981200" cy="6556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2900"/>
            </a:lvl1pPr>
            <a:lvl2pPr marL="410282" indent="0">
              <a:buNone/>
              <a:defRPr sz="2500"/>
            </a:lvl2pPr>
            <a:lvl3pPr marL="820564" indent="0">
              <a:buNone/>
              <a:defRPr sz="2200"/>
            </a:lvl3pPr>
            <a:lvl4pPr marL="1230846" indent="0">
              <a:buNone/>
              <a:defRPr sz="1800"/>
            </a:lvl4pPr>
            <a:lvl5pPr marL="1641128" indent="0">
              <a:buNone/>
              <a:defRPr sz="1800"/>
            </a:lvl5pPr>
            <a:lvl6pPr marL="2051409" indent="0">
              <a:buNone/>
              <a:defRPr sz="1800"/>
            </a:lvl6pPr>
            <a:lvl7pPr marL="2461691" indent="0">
              <a:buNone/>
              <a:defRPr sz="1800"/>
            </a:lvl7pPr>
            <a:lvl8pPr marL="2871973" indent="0">
              <a:buNone/>
              <a:defRPr sz="1800"/>
            </a:lvl8pPr>
            <a:lvl9pPr marL="3282255" indent="0">
              <a:buNone/>
              <a:defRPr sz="18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10282" indent="0">
              <a:buNone/>
              <a:defRPr sz="1100"/>
            </a:lvl2pPr>
            <a:lvl3pPr marL="820564" indent="0">
              <a:buNone/>
              <a:defRPr sz="900"/>
            </a:lvl3pPr>
            <a:lvl4pPr marL="1230846" indent="0">
              <a:buNone/>
              <a:defRPr sz="800"/>
            </a:lvl4pPr>
            <a:lvl5pPr marL="1641128" indent="0">
              <a:buNone/>
              <a:defRPr sz="800"/>
            </a:lvl5pPr>
            <a:lvl6pPr marL="2051409" indent="0">
              <a:buNone/>
              <a:defRPr sz="800"/>
            </a:lvl6pPr>
            <a:lvl7pPr marL="2461691" indent="0">
              <a:buNone/>
              <a:defRPr sz="800"/>
            </a:lvl7pPr>
            <a:lvl8pPr marL="2871973" indent="0">
              <a:buNone/>
              <a:defRPr sz="800"/>
            </a:lvl8pPr>
            <a:lvl9pPr marL="328225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2AA2-D442-471A-9D69-80392E1E581D}" type="datetime1">
              <a:rPr lang="en-US" smtClean="0"/>
              <a:pPr/>
              <a:t>12/7/15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3"/>
          </a:xfrm>
        </p:spPr>
        <p:txBody>
          <a:bodyPr anchor="b"/>
          <a:lstStyle>
            <a:lvl1pPr algn="l">
              <a:defRPr sz="1800" spc="135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9461-E3EB-40CD-B93F-E5CBBBD8E0BA}" type="datetimeFigureOut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20"/>
            <a:ext cx="6705600" cy="65562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6" y="147320"/>
            <a:ext cx="1956047" cy="6556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43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8FA3-38AD-400D-A4D2-18E8EF129E5F}" type="datetime1">
              <a:rPr lang="en-US" smtClean="0"/>
              <a:pPr/>
              <a:t>12/7/15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3" y="1634973"/>
            <a:ext cx="8831803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6" y="152405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7" tIns="41028" rIns="82057" bIns="41028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3" y="355849"/>
            <a:ext cx="8381260" cy="1054394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4" y="1719072"/>
            <a:ext cx="8407893" cy="4407407"/>
          </a:xfrm>
          <a:prstGeom prst="rect">
            <a:avLst/>
          </a:prstGeom>
        </p:spPr>
        <p:txBody>
          <a:bodyPr vert="horz" lIns="82057" tIns="41028" rIns="82057" bIns="410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82057" tIns="41028" rIns="82057" bIns="41028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EC43563C-D9B3-4432-B336-144C997D6215}" type="datetime1">
              <a:rPr lang="en-US" smtClean="0"/>
              <a:pPr/>
              <a:t>12/7/15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82057" tIns="41028" rIns="82057" bIns="41028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6" y="6355080"/>
            <a:ext cx="582967" cy="274320"/>
          </a:xfrm>
          <a:prstGeom prst="rect">
            <a:avLst/>
          </a:prstGeom>
          <a:ln w="19050">
            <a:noFill/>
          </a:ln>
        </p:spPr>
        <p:txBody>
          <a:bodyPr vert="horz" lIns="82057" tIns="41028" rIns="82057" bIns="41028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820564" rtl="0" eaLnBrk="1" latinLnBrk="0" hangingPunct="1">
        <a:spcBef>
          <a:spcPct val="0"/>
        </a:spcBef>
        <a:buNone/>
        <a:defRPr sz="2900" kern="1200" cap="all" spc="18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46169" indent="-205141" algn="l" defTabSz="820564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1800" kern="1200" spc="135" baseline="0">
          <a:solidFill>
            <a:schemeClr val="tx2"/>
          </a:solidFill>
          <a:latin typeface="+mn-lt"/>
          <a:ea typeface="+mn-ea"/>
          <a:cs typeface="+mn-cs"/>
        </a:defRPr>
      </a:lvl1pPr>
      <a:lvl2pPr marL="492338" indent="-164113" algn="l" defTabSz="820564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600" kern="1200" spc="90" baseline="0">
          <a:solidFill>
            <a:schemeClr val="tx2"/>
          </a:solidFill>
          <a:latin typeface="+mn-lt"/>
          <a:ea typeface="+mn-ea"/>
          <a:cs typeface="+mn-cs"/>
        </a:defRPr>
      </a:lvl2pPr>
      <a:lvl3pPr marL="738508" indent="-164113" algn="l" defTabSz="820564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400" kern="1200" spc="90" baseline="0">
          <a:solidFill>
            <a:schemeClr val="tx2"/>
          </a:solidFill>
          <a:latin typeface="+mn-lt"/>
          <a:ea typeface="+mn-ea"/>
          <a:cs typeface="+mn-cs"/>
        </a:defRPr>
      </a:lvl3pPr>
      <a:lvl4pPr marL="984677" indent="-164113" algn="l" defTabSz="820564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48789" indent="-164113" algn="l" defTabSz="820564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200" kern="1200" spc="90" baseline="0">
          <a:solidFill>
            <a:schemeClr val="tx2"/>
          </a:solidFill>
          <a:latin typeface="+mn-lt"/>
          <a:ea typeface="+mn-ea"/>
          <a:cs typeface="+mn-cs"/>
        </a:defRPr>
      </a:lvl5pPr>
      <a:lvl6pPr marL="1394958" indent="-164113" algn="l" defTabSz="820564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100" kern="1200">
          <a:solidFill>
            <a:schemeClr val="tx2"/>
          </a:solidFill>
          <a:latin typeface="+mn-lt"/>
          <a:ea typeface="+mn-ea"/>
          <a:cs typeface="+mn-cs"/>
        </a:defRPr>
      </a:lvl6pPr>
      <a:lvl7pPr marL="1641128" indent="-164113" algn="l" defTabSz="820564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100" kern="1200">
          <a:solidFill>
            <a:schemeClr val="tx2"/>
          </a:solidFill>
          <a:latin typeface="+mn-lt"/>
          <a:ea typeface="+mn-ea"/>
          <a:cs typeface="+mn-cs"/>
        </a:defRPr>
      </a:lvl7pPr>
      <a:lvl8pPr marL="1887297" indent="-164113" algn="l" defTabSz="820564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100" kern="1200">
          <a:solidFill>
            <a:schemeClr val="tx2"/>
          </a:solidFill>
          <a:latin typeface="+mn-lt"/>
          <a:ea typeface="+mn-ea"/>
          <a:cs typeface="+mn-cs"/>
        </a:defRPr>
      </a:lvl8pPr>
      <a:lvl9pPr marL="2133466" indent="-164113" algn="l" defTabSz="820564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1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82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564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846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128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1409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691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973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2255" algn="l" defTabSz="8205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body" idx="1"/>
          </p:nvPr>
        </p:nvSpPr>
        <p:spPr>
          <a:xfrm>
            <a:off x="7038508" y="1677628"/>
            <a:ext cx="1904832" cy="1645920"/>
          </a:xfrm>
        </p:spPr>
        <p:txBody>
          <a:bodyPr>
            <a:noAutofit/>
          </a:bodyPr>
          <a:lstStyle/>
          <a:p>
            <a:r>
              <a:rPr lang="en-US" sz="2000" dirty="0" smtClean="0"/>
              <a:t>Insights from </a:t>
            </a:r>
            <a:r>
              <a:rPr lang="en-US" sz="2000" dirty="0"/>
              <a:t>an </a:t>
            </a:r>
            <a:r>
              <a:rPr lang="en-US" sz="2000" dirty="0" smtClean="0"/>
              <a:t>evaluator </a:t>
            </a:r>
            <a:r>
              <a:rPr lang="en-US" sz="2000" dirty="0"/>
              <a:t>and professor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205802"/>
            <a:ext cx="6324600" cy="1645920"/>
          </a:xfrm>
        </p:spPr>
        <p:txBody>
          <a:bodyPr/>
          <a:lstStyle/>
          <a:p>
            <a:r>
              <a:rPr lang="en-US" sz="4800" dirty="0" smtClean="0"/>
              <a:t>How to </a:t>
            </a:r>
            <a:br>
              <a:rPr lang="en-US" sz="4800" dirty="0" smtClean="0"/>
            </a:br>
            <a:r>
              <a:rPr lang="en-US" sz="4800" dirty="0" smtClean="0"/>
              <a:t>measure IMPACT</a:t>
            </a:r>
            <a:endParaRPr lang="en-US" sz="4800" dirty="0"/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2356358" y="4309830"/>
            <a:ext cx="3925824" cy="1126532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900" kern="1200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Franklin Gothic Book"/>
                <a:cs typeface="Franklin Gothic Book"/>
              </a:rPr>
              <a:t>Paul </a:t>
            </a:r>
            <a:r>
              <a:rPr lang="en-US" sz="2800" dirty="0" err="1" smtClean="0">
                <a:latin typeface="Franklin Gothic Book"/>
                <a:cs typeface="Franklin Gothic Book"/>
              </a:rPr>
              <a:t>Penley</a:t>
            </a:r>
            <a:r>
              <a:rPr lang="en-US" sz="2800" dirty="0" smtClean="0">
                <a:latin typeface="Franklin Gothic Book"/>
                <a:cs typeface="Franklin Gothic Book"/>
              </a:rPr>
              <a:t>, PhD</a:t>
            </a:r>
          </a:p>
          <a:p>
            <a:r>
              <a:rPr lang="en-US" sz="2800" dirty="0" smtClean="0">
                <a:latin typeface="Franklin Gothic Book"/>
                <a:cs typeface="Franklin Gothic Book"/>
              </a:rPr>
              <a:t>Director of Research</a:t>
            </a:r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713908" y="2851722"/>
            <a:ext cx="5930732" cy="679492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marL="0" indent="0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800" kern="1200" spc="135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10282" indent="0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600" kern="1200" spc="9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0564" indent="0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400" kern="1200" spc="9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0846" indent="0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41128" indent="0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200" kern="1200" spc="9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1409" indent="0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61691" indent="0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71973" indent="0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82255" indent="0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i="1" dirty="0"/>
              <a:t>i</a:t>
            </a:r>
            <a:r>
              <a:rPr lang="en-US" sz="4000" i="1" dirty="0" smtClean="0"/>
              <a:t>n theological education</a:t>
            </a:r>
            <a:endParaRPr lang="en-US" sz="4000" i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79120" y="2851722"/>
            <a:ext cx="60655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btitle 1"/>
          <p:cNvSpPr txBox="1">
            <a:spLocks/>
          </p:cNvSpPr>
          <p:nvPr/>
        </p:nvSpPr>
        <p:spPr>
          <a:xfrm>
            <a:off x="2127251" y="5436362"/>
            <a:ext cx="4384039" cy="670560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900" kern="1200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i="1" dirty="0" smtClean="0">
                <a:latin typeface="Franklin Gothic Book"/>
                <a:cs typeface="Franklin Gothic Book"/>
              </a:rPr>
              <a:t>Excellence in Giving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108872" y="5416804"/>
            <a:ext cx="1140299" cy="79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0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37280" y="2423160"/>
            <a:ext cx="5124983" cy="3251200"/>
          </a:xfrm>
        </p:spPr>
        <p:txBody>
          <a:bodyPr anchor="ctr">
            <a:normAutofit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smtClean="0">
                <a:solidFill>
                  <a:schemeClr val="accent1"/>
                </a:solidFill>
              </a:rPr>
              <a:t>External Communication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Why measure outcomes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80" y="242316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9582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2080"/>
            <a:ext cx="8844894" cy="6614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233680" y="1696720"/>
            <a:ext cx="8672174" cy="4988560"/>
          </a:xfrm>
          <a:prstGeom prst="rect">
            <a:avLst/>
          </a:prstGeom>
        </p:spPr>
        <p:txBody>
          <a:bodyPr anchor="ctr">
            <a:normAutofit fontScale="47500" lnSpcReduction="20000"/>
          </a:bodyPr>
          <a:lstStyle>
            <a:lvl1pPr marL="246169" indent="-205141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1800" kern="1200" spc="13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9233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508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4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4677" indent="-164113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8789" indent="-164113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2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94958" indent="-164113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4112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87297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33466" indent="-164113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028" indent="0" algn="ctr">
              <a:buNone/>
            </a:pPr>
            <a:r>
              <a:rPr lang="en-US" sz="5900" dirty="0"/>
              <a:t>“I always wanted to know the measurable difference made from our significant investment of time and money in the Global Leadership Summit. Like many </a:t>
            </a:r>
            <a:r>
              <a:rPr lang="en-US" sz="5900" dirty="0" smtClean="0"/>
              <a:t>ministries, we </a:t>
            </a:r>
            <a:r>
              <a:rPr lang="en-US" sz="5900" dirty="0"/>
              <a:t>had stories of impact but no concrete figures. Excellence in Giving's </a:t>
            </a:r>
            <a:r>
              <a:rPr lang="en-US" sz="5900" dirty="0" smtClean="0"/>
              <a:t>research changed </a:t>
            </a:r>
            <a:r>
              <a:rPr lang="en-US" sz="5900" dirty="0"/>
              <a:t>all that. </a:t>
            </a:r>
            <a:r>
              <a:rPr lang="en-US" sz="5900" dirty="0" smtClean="0"/>
              <a:t>The data has now sharpened </a:t>
            </a:r>
            <a:r>
              <a:rPr lang="en-US" sz="5900" dirty="0"/>
              <a:t>our </a:t>
            </a:r>
            <a:r>
              <a:rPr lang="en-US" sz="5900" dirty="0" smtClean="0"/>
              <a:t>strategies and </a:t>
            </a:r>
            <a:r>
              <a:rPr lang="en-US" sz="5900" dirty="0"/>
              <a:t>given us confidence to approach donors we didn’t have before. </a:t>
            </a:r>
            <a:r>
              <a:rPr lang="en-US" sz="5900" dirty="0" smtClean="0"/>
              <a:t>I’ve </a:t>
            </a:r>
            <a:r>
              <a:rPr lang="en-US" sz="5900" dirty="0"/>
              <a:t>been sharing the results with every financial and ministry partner we have around the world since we received the first Impact Report</a:t>
            </a:r>
            <a:r>
              <a:rPr lang="en-US" sz="5900" dirty="0" smtClean="0"/>
              <a:t>!”</a:t>
            </a:r>
          </a:p>
          <a:p>
            <a:pPr marL="41028" indent="0" algn="r">
              <a:spcBef>
                <a:spcPts val="1824"/>
              </a:spcBef>
              <a:buNone/>
            </a:pPr>
            <a:r>
              <a:rPr lang="en-US" sz="5400" dirty="0" smtClean="0">
                <a:latin typeface="Franklin Gothic Book" charset="0"/>
                <a:ea typeface="Franklin Gothic Book" charset="0"/>
                <a:cs typeface="Franklin Gothic Book" charset="0"/>
              </a:rPr>
              <a:t>- Gary </a:t>
            </a:r>
            <a:r>
              <a:rPr lang="en-US" sz="5400" dirty="0" err="1" smtClean="0">
                <a:latin typeface="Franklin Gothic Book" charset="0"/>
                <a:ea typeface="Franklin Gothic Book" charset="0"/>
                <a:cs typeface="Franklin Gothic Book" charset="0"/>
              </a:rPr>
              <a:t>Schwammlein</a:t>
            </a:r>
            <a:r>
              <a:rPr lang="en-US" sz="5400" dirty="0" smtClean="0">
                <a:latin typeface="Franklin Gothic Book" charset="0"/>
                <a:ea typeface="Franklin Gothic Book" charset="0"/>
                <a:cs typeface="Franklin Gothic Book" charset="0"/>
              </a:rPr>
              <a:t>, WCA President</a:t>
            </a:r>
            <a:r>
              <a:rPr lang="en-US" sz="5400" dirty="0"/>
              <a:t> </a:t>
            </a:r>
            <a:endParaRPr lang="en-US" sz="5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84960" y="328676"/>
            <a:ext cx="6179914" cy="15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90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73554" y="2423160"/>
            <a:ext cx="4357646" cy="3251200"/>
          </a:xfrm>
        </p:spPr>
        <p:txBody>
          <a:bodyPr anchor="ctr">
            <a:normAutofit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Internal Improvement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Why measure outcomes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54" y="242316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196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2080"/>
            <a:ext cx="8844894" cy="6614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96957" y="3547248"/>
            <a:ext cx="7955777" cy="2235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46169" indent="-205141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1800" kern="1200" spc="13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9233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508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4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4677" indent="-164113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8789" indent="-164113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2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94958" indent="-164113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4112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87297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33466" indent="-164113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028" indent="0" algn="ctr">
              <a:buFont typeface="Wingdings 2" pitchFamily="18" charset="2"/>
              <a:buNone/>
            </a:pPr>
            <a:r>
              <a:rPr lang="en-US" sz="5400" dirty="0" smtClean="0"/>
              <a:t>DOES THE ALLIANCE ACCELERATE IMPACT?</a:t>
            </a:r>
          </a:p>
        </p:txBody>
      </p:sp>
      <p:pic>
        <p:nvPicPr>
          <p:cNvPr id="3" name="Picture 2" descr="logo-ng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4718" y="1381363"/>
            <a:ext cx="8240257" cy="145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2316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lliance Impact Report - First Year to 5+ Year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388012" y="-223521"/>
            <a:ext cx="9808585" cy="7579361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2737457">
            <a:off x="3114481" y="1519752"/>
            <a:ext cx="413231" cy="272152"/>
          </a:xfrm>
          <a:prstGeom prst="leftArrow">
            <a:avLst>
              <a:gd name="adj1" fmla="val 50000"/>
              <a:gd name="adj2" fmla="val 47332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 rot="2737457">
            <a:off x="8509035" y="1519751"/>
            <a:ext cx="413231" cy="27215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10557" y="1224464"/>
            <a:ext cx="1554480" cy="228785"/>
          </a:xfrm>
          <a:prstGeom prst="rect">
            <a:avLst/>
          </a:prstGeom>
          <a:solidFill>
            <a:srgbClr val="FF66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05517" y="1224464"/>
            <a:ext cx="1554480" cy="228785"/>
          </a:xfrm>
          <a:prstGeom prst="rect">
            <a:avLst/>
          </a:prstGeom>
          <a:solidFill>
            <a:srgbClr val="FF66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&quot;No&quot; Symbol 1"/>
          <p:cNvSpPr/>
          <p:nvPr/>
        </p:nvSpPr>
        <p:spPr>
          <a:xfrm>
            <a:off x="287909" y="1412978"/>
            <a:ext cx="862072" cy="862072"/>
          </a:xfrm>
          <a:prstGeom prst="noSmoking">
            <a:avLst>
              <a:gd name="adj" fmla="val 11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&quot;No&quot; Symbol 10"/>
          <p:cNvSpPr/>
          <p:nvPr/>
        </p:nvSpPr>
        <p:spPr>
          <a:xfrm>
            <a:off x="287909" y="2521237"/>
            <a:ext cx="862072" cy="862072"/>
          </a:xfrm>
          <a:prstGeom prst="noSmoking">
            <a:avLst>
              <a:gd name="adj" fmla="val 11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&quot;No&quot; Symbol 11"/>
          <p:cNvSpPr/>
          <p:nvPr/>
        </p:nvSpPr>
        <p:spPr>
          <a:xfrm>
            <a:off x="287909" y="3629496"/>
            <a:ext cx="862072" cy="862072"/>
          </a:xfrm>
          <a:prstGeom prst="noSmoking">
            <a:avLst>
              <a:gd name="adj" fmla="val 11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&quot;No&quot; Symbol 12"/>
          <p:cNvSpPr/>
          <p:nvPr/>
        </p:nvSpPr>
        <p:spPr>
          <a:xfrm>
            <a:off x="287909" y="5826436"/>
            <a:ext cx="862072" cy="862072"/>
          </a:xfrm>
          <a:prstGeom prst="noSmoking">
            <a:avLst>
              <a:gd name="adj" fmla="val 11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Donut 2"/>
          <p:cNvSpPr/>
          <p:nvPr/>
        </p:nvSpPr>
        <p:spPr>
          <a:xfrm>
            <a:off x="80614" y="4520773"/>
            <a:ext cx="1246505" cy="1246505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5805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9" grpId="0" animBg="1"/>
      <p:bldP spid="2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lliance Impact Report - Somewhat to Deeply Involve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426720" y="-284480"/>
            <a:ext cx="9931400" cy="7674264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2737457">
            <a:off x="3196984" y="1466215"/>
            <a:ext cx="413231" cy="272152"/>
          </a:xfrm>
          <a:prstGeom prst="lef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 rot="2737457">
            <a:off x="8628875" y="1476375"/>
            <a:ext cx="413231" cy="272152"/>
          </a:xfrm>
          <a:prstGeom prst="leftArrow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08956" y="1181458"/>
            <a:ext cx="1745444" cy="228785"/>
          </a:xfrm>
          <a:prstGeom prst="rect">
            <a:avLst/>
          </a:prstGeom>
          <a:solidFill>
            <a:srgbClr val="0080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54716" y="1199145"/>
            <a:ext cx="1745444" cy="228785"/>
          </a:xfrm>
          <a:prstGeom prst="rect">
            <a:avLst/>
          </a:prstGeom>
          <a:solidFill>
            <a:srgbClr val="0080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65174" y="1255589"/>
            <a:ext cx="1301736" cy="1049829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65174" y="2390742"/>
            <a:ext cx="1301736" cy="1049829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onut 12"/>
          <p:cNvSpPr/>
          <p:nvPr/>
        </p:nvSpPr>
        <p:spPr>
          <a:xfrm>
            <a:off x="65174" y="3499776"/>
            <a:ext cx="1301736" cy="1049829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/>
          <p:nvPr/>
        </p:nvSpPr>
        <p:spPr>
          <a:xfrm>
            <a:off x="84323" y="4601739"/>
            <a:ext cx="1301736" cy="1049829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84323" y="5755836"/>
            <a:ext cx="1301736" cy="1049829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1331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73554" y="2113280"/>
            <a:ext cx="4788709" cy="3759200"/>
          </a:xfrm>
        </p:spPr>
        <p:txBody>
          <a:bodyPr anchor="ctr">
            <a:normAutofit fontScale="925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#1 Internal Improvement</a:t>
            </a:r>
          </a:p>
          <a:p>
            <a:pPr marL="41028" indent="0">
              <a:spcBef>
                <a:spcPts val="30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#2 External Communication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Why measure outcomes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54" y="242316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6198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2080"/>
            <a:ext cx="8844894" cy="66141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24127" y="-10160"/>
            <a:ext cx="390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How to Measure Impact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7" y="1471622"/>
            <a:ext cx="9042400" cy="170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7" y="451505"/>
            <a:ext cx="90932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6680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67200" y="2550160"/>
            <a:ext cx="4572000" cy="3149600"/>
          </a:xfrm>
        </p:spPr>
        <p:txBody>
          <a:bodyPr anchor="ctr">
            <a:normAutofit fontScale="925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How do you know when your mission </a:t>
            </a:r>
            <a:r>
              <a:rPr lang="en-US" sz="5400" smtClean="0">
                <a:solidFill>
                  <a:schemeClr val="accent1"/>
                </a:solidFill>
              </a:rPr>
              <a:t>is accomplished?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What to measure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217424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66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 rot="16200000">
            <a:off x="5514346" y="2560319"/>
            <a:ext cx="4897121" cy="164592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DEFINITIONS</a:t>
            </a:r>
            <a:endParaRPr lang="en-US" sz="54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350520" y="1422400"/>
            <a:ext cx="6507480" cy="3881120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algn="r" defTabSz="820564" rtl="0" eaLnBrk="1" latinLnBrk="0" hangingPunct="1">
              <a:spcBef>
                <a:spcPct val="0"/>
              </a:spcBef>
              <a:buNone/>
              <a:defRPr sz="3800" kern="1200" cap="all" spc="135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smtClean="0">
                <a:solidFill>
                  <a:schemeClr val="bg2"/>
                </a:solidFill>
              </a:rPr>
              <a:t>DEFINE</a:t>
            </a:r>
            <a:r>
              <a:rPr lang="en-US" sz="4800" b="1" dirty="0" smtClean="0"/>
              <a:t> </a:t>
            </a:r>
            <a:r>
              <a:rPr lang="en-US" sz="4800" dirty="0" smtClean="0"/>
              <a:t>The mission</a:t>
            </a:r>
            <a:r>
              <a:rPr lang="en-US" sz="4800" dirty="0" smtClean="0">
                <a:solidFill>
                  <a:schemeClr val="bg2"/>
                </a:solidFill>
              </a:rPr>
              <a:t/>
            </a:r>
            <a:br>
              <a:rPr lang="en-US" sz="4800" dirty="0" smtClean="0">
                <a:solidFill>
                  <a:schemeClr val="bg2"/>
                </a:solidFill>
              </a:rPr>
            </a:br>
            <a:endParaRPr lang="en-US" sz="4800" dirty="0"/>
          </a:p>
          <a:p>
            <a:pPr algn="l"/>
            <a:r>
              <a:rPr lang="en-US" sz="4800" b="1" dirty="0">
                <a:solidFill>
                  <a:schemeClr val="bg2"/>
                </a:solidFill>
              </a:rPr>
              <a:t>DEFINE</a:t>
            </a:r>
            <a:r>
              <a:rPr lang="en-US" sz="4800" b="1" dirty="0"/>
              <a:t> </a:t>
            </a:r>
            <a:r>
              <a:rPr lang="en-US" sz="4800" dirty="0" smtClean="0"/>
              <a:t>goals</a:t>
            </a:r>
          </a:p>
          <a:p>
            <a:pPr marL="1096082" lvl="1" indent="-685800">
              <a:spcBef>
                <a:spcPts val="600"/>
              </a:spcBef>
              <a:buFont typeface="Arial" charset="0"/>
              <a:buChar char="•"/>
            </a:pPr>
            <a:r>
              <a:rPr lang="en-US" sz="4400" dirty="0" smtClean="0">
                <a:solidFill>
                  <a:schemeClr val="bg2"/>
                </a:solidFill>
              </a:rPr>
              <a:t>S</a:t>
            </a:r>
            <a:r>
              <a:rPr lang="en-US" sz="4400" dirty="0" smtClean="0">
                <a:solidFill>
                  <a:schemeClr val="bg1"/>
                </a:solidFill>
              </a:rPr>
              <a:t>pecific</a:t>
            </a:r>
          </a:p>
          <a:p>
            <a:pPr marL="1096082" lvl="1" indent="-685800">
              <a:buFont typeface="Arial" charset="0"/>
              <a:buChar char="•"/>
            </a:pPr>
            <a:r>
              <a:rPr lang="en-US" sz="4400" dirty="0" smtClean="0">
                <a:solidFill>
                  <a:schemeClr val="bg2"/>
                </a:solidFill>
              </a:rPr>
              <a:t>A</a:t>
            </a:r>
            <a:r>
              <a:rPr lang="en-US" sz="4400" dirty="0" smtClean="0">
                <a:solidFill>
                  <a:schemeClr val="bg1"/>
                </a:solidFill>
              </a:rPr>
              <a:t>ttainable</a:t>
            </a:r>
          </a:p>
          <a:p>
            <a:pPr marL="1096082" lvl="1" indent="-685800">
              <a:buFont typeface="Arial" charset="0"/>
              <a:buChar char="•"/>
            </a:pPr>
            <a:r>
              <a:rPr lang="en-US" sz="4400" dirty="0">
                <a:solidFill>
                  <a:schemeClr val="bg2"/>
                </a:solidFill>
              </a:rPr>
              <a:t>M</a:t>
            </a:r>
            <a:r>
              <a:rPr lang="en-US" sz="4400" dirty="0" smtClean="0">
                <a:solidFill>
                  <a:schemeClr val="bg1"/>
                </a:solidFill>
              </a:rPr>
              <a:t>easurable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4856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 rot="16200000">
            <a:off x="5514346" y="2560319"/>
            <a:ext cx="4897121" cy="164592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DEFINITIONS</a:t>
            </a:r>
            <a:endParaRPr lang="en-US" sz="5400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350520" y="1422400"/>
            <a:ext cx="6507480" cy="3881120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algn="r" defTabSz="820564" rtl="0" eaLnBrk="1" latinLnBrk="0" hangingPunct="1">
              <a:spcBef>
                <a:spcPct val="0"/>
              </a:spcBef>
              <a:buNone/>
              <a:defRPr sz="3800" kern="1200" cap="all" spc="135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smtClean="0">
                <a:solidFill>
                  <a:schemeClr val="bg2"/>
                </a:solidFill>
              </a:rPr>
              <a:t>DEFINE</a:t>
            </a:r>
            <a:r>
              <a:rPr lang="en-US" sz="4800" b="1" dirty="0" smtClean="0"/>
              <a:t> </a:t>
            </a:r>
            <a:r>
              <a:rPr lang="en-US" sz="4800" dirty="0" smtClean="0"/>
              <a:t>Key terms</a:t>
            </a:r>
          </a:p>
          <a:p>
            <a:pPr marL="1096082" lvl="1" indent="-685800">
              <a:buFont typeface="Wingdings" charset="2"/>
              <a:buChar char="§"/>
            </a:pPr>
            <a:r>
              <a:rPr lang="en-US" sz="4400" dirty="0">
                <a:solidFill>
                  <a:schemeClr val="bg1"/>
                </a:solidFill>
              </a:rPr>
              <a:t>Leaders trained</a:t>
            </a:r>
          </a:p>
          <a:p>
            <a:pPr algn="ctr"/>
            <a:endParaRPr lang="en-US" sz="4800" dirty="0" smtClean="0">
              <a:solidFill>
                <a:schemeClr val="bg2"/>
              </a:solidFill>
            </a:endParaRPr>
          </a:p>
          <a:p>
            <a:pPr algn="ctr"/>
            <a:r>
              <a:rPr lang="en-US" sz="4800" dirty="0" smtClean="0">
                <a:solidFill>
                  <a:schemeClr val="bg2"/>
                </a:solidFill>
              </a:rPr>
              <a:t>How?</a:t>
            </a:r>
          </a:p>
          <a:p>
            <a:pPr marL="1324682" lvl="1" indent="-914400">
              <a:buFont typeface="+mj-lt"/>
              <a:buAutoNum type="arabicPeriod"/>
            </a:pPr>
            <a:r>
              <a:rPr lang="en-US" sz="4400" dirty="0" smtClean="0">
                <a:solidFill>
                  <a:schemeClr val="bg1"/>
                </a:solidFill>
              </a:rPr>
              <a:t>Clarify the problem</a:t>
            </a:r>
          </a:p>
          <a:p>
            <a:pPr marL="1324682" lvl="1" indent="-914400">
              <a:buFont typeface="+mj-lt"/>
              <a:buAutoNum type="arabicPeriod"/>
            </a:pPr>
            <a:r>
              <a:rPr lang="en-US" sz="4400" dirty="0" smtClean="0">
                <a:solidFill>
                  <a:schemeClr val="bg1"/>
                </a:solidFill>
              </a:rPr>
              <a:t>Define success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4856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386080" y="-502227"/>
            <a:ext cx="10038080" cy="7756698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4692159" y="2692523"/>
            <a:ext cx="1754868" cy="3651276"/>
          </a:xfrm>
          <a:prstGeom prst="frame">
            <a:avLst>
              <a:gd name="adj1" fmla="val 618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71120" y="2692523"/>
            <a:ext cx="2068505" cy="3651276"/>
          </a:xfrm>
          <a:prstGeom prst="frame">
            <a:avLst>
              <a:gd name="adj1" fmla="val 6186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029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What to measure</a:t>
            </a:r>
            <a:endParaRPr lang="en-US" sz="4800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95055998"/>
              </p:ext>
            </p:extLst>
          </p:nvPr>
        </p:nvGraphicFramePr>
        <p:xfrm>
          <a:off x="152400" y="1631260"/>
          <a:ext cx="8859520" cy="50845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859520"/>
              </a:tblGrid>
              <a:tr h="1271125">
                <a:tc>
                  <a:txBody>
                    <a:bodyPr/>
                    <a:lstStyle/>
                    <a:p>
                      <a:pPr algn="l"/>
                      <a:r>
                        <a:rPr lang="en-US" sz="4800" dirty="0" smtClean="0">
                          <a:solidFill>
                            <a:schemeClr val="tx2"/>
                          </a:solidFill>
                        </a:rPr>
                        <a:t>INPUTS</a:t>
                      </a:r>
                      <a:endParaRPr lang="en-US" sz="4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1271125">
                <a:tc>
                  <a:txBody>
                    <a:bodyPr/>
                    <a:lstStyle/>
                    <a:p>
                      <a:pPr algn="l"/>
                      <a:r>
                        <a:rPr lang="en-US" sz="4800" dirty="0" smtClean="0">
                          <a:solidFill>
                            <a:schemeClr val="tx2"/>
                          </a:solidFill>
                        </a:rPr>
                        <a:t>            ACTIVITIES</a:t>
                      </a:r>
                      <a:endParaRPr lang="en-US" sz="4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1271125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solidFill>
                            <a:schemeClr val="tx2"/>
                          </a:solidFill>
                        </a:rPr>
                        <a:t>       OUTPUTS</a:t>
                      </a:r>
                      <a:endParaRPr lang="en-US" sz="4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1271125">
                <a:tc>
                  <a:txBody>
                    <a:bodyPr/>
                    <a:lstStyle/>
                    <a:p>
                      <a:pPr algn="r"/>
                      <a:r>
                        <a:rPr lang="en-US" sz="4800" dirty="0" smtClean="0">
                          <a:solidFill>
                            <a:schemeClr val="accent1"/>
                          </a:solidFill>
                        </a:rPr>
                        <a:t>OUTCOMES</a:t>
                      </a:r>
                      <a:endParaRPr lang="en-US" sz="4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3" name="Elbow Connector 12"/>
          <p:cNvCxnSpPr/>
          <p:nvPr/>
        </p:nvCxnSpPr>
        <p:spPr>
          <a:xfrm rot="16200000" flipH="1">
            <a:off x="1036320" y="2682240"/>
            <a:ext cx="955040" cy="792480"/>
          </a:xfrm>
          <a:prstGeom prst="bentConnector3">
            <a:avLst>
              <a:gd name="adj1" fmla="val 100000"/>
            </a:avLst>
          </a:prstGeom>
          <a:ln w="762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rot="16200000" flipH="1">
            <a:off x="2794000" y="3992880"/>
            <a:ext cx="955040" cy="792480"/>
          </a:xfrm>
          <a:prstGeom prst="bentConnector3">
            <a:avLst>
              <a:gd name="adj1" fmla="val 100000"/>
            </a:avLst>
          </a:prstGeom>
          <a:ln w="762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6200000" flipH="1">
            <a:off x="4876800" y="5242560"/>
            <a:ext cx="955040" cy="792480"/>
          </a:xfrm>
          <a:prstGeom prst="bentConnector3">
            <a:avLst>
              <a:gd name="adj1" fmla="val 100000"/>
            </a:avLst>
          </a:prstGeom>
          <a:ln w="762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0317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8800" y="2113280"/>
            <a:ext cx="8203463" cy="3759200"/>
          </a:xfrm>
        </p:spPr>
        <p:txBody>
          <a:bodyPr anchor="ctr">
            <a:normAutofit fontScale="92500"/>
          </a:bodyPr>
          <a:lstStyle/>
          <a:p>
            <a:pPr marL="41028" indent="0" algn="ctr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We had 220 Graduates</a:t>
            </a:r>
          </a:p>
          <a:p>
            <a:pPr marL="41028" indent="0" algn="ctr">
              <a:spcBef>
                <a:spcPts val="1200"/>
              </a:spcBef>
              <a:buNone/>
            </a:pPr>
            <a:r>
              <a:rPr lang="en-US" sz="5400" dirty="0" smtClean="0"/>
              <a:t>VS.</a:t>
            </a:r>
          </a:p>
          <a:p>
            <a:pPr marL="41028" indent="0" algn="ctr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68% of Graduates started a church, school, or ministry within 5 years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What to measure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4634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9005" y="-347134"/>
            <a:ext cx="10206424" cy="7654818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-195613" y="4898019"/>
            <a:ext cx="1356608" cy="1094082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5"/>
          <p:cNvSpPr/>
          <p:nvPr/>
        </p:nvSpPr>
        <p:spPr>
          <a:xfrm>
            <a:off x="-195613" y="5829331"/>
            <a:ext cx="1356608" cy="1094082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744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2080"/>
            <a:ext cx="8844894" cy="66141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24127" y="-10160"/>
            <a:ext cx="390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How to Measure Impact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7" y="451505"/>
            <a:ext cx="9093200" cy="8509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7" y="1495445"/>
            <a:ext cx="9093200" cy="1701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7" y="2252980"/>
            <a:ext cx="90551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86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4" y="1788160"/>
            <a:ext cx="8381260" cy="4683760"/>
          </a:xfrm>
        </p:spPr>
        <p:txBody>
          <a:bodyPr anchor="ctr">
            <a:normAutofit fontScale="55000" lnSpcReduction="2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7300" dirty="0" smtClean="0">
                <a:solidFill>
                  <a:schemeClr val="accent1"/>
                </a:solidFill>
              </a:rPr>
              <a:t>Practical EXERCISE:</a:t>
            </a:r>
          </a:p>
          <a:p>
            <a:pPr marL="955428" indent="-914400">
              <a:spcBef>
                <a:spcPts val="3768"/>
              </a:spcBef>
              <a:buSzPct val="100000"/>
              <a:buFont typeface="+mj-lt"/>
              <a:buAutoNum type="arabicParenR"/>
            </a:pPr>
            <a:r>
              <a:rPr lang="en-US" sz="5400" dirty="0" smtClean="0"/>
              <a:t>Write </a:t>
            </a:r>
            <a:r>
              <a:rPr lang="en-US" sz="5400" dirty="0"/>
              <a:t>down your </a:t>
            </a:r>
            <a:r>
              <a:rPr lang="en-US" sz="5400" dirty="0" smtClean="0"/>
              <a:t>organization’s </a:t>
            </a:r>
            <a:r>
              <a:rPr lang="en-US" sz="5400" dirty="0"/>
              <a:t>mission </a:t>
            </a:r>
            <a:r>
              <a:rPr lang="en-US" sz="5400" dirty="0" smtClean="0"/>
              <a:t>statement and 1 goal. 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5400" dirty="0" smtClean="0"/>
              <a:t>Find a word (usually verbs) </a:t>
            </a:r>
            <a:r>
              <a:rPr lang="en-US" sz="5400" dirty="0"/>
              <a:t>or </a:t>
            </a:r>
            <a:r>
              <a:rPr lang="en-US" sz="5400" dirty="0" smtClean="0"/>
              <a:t>phrase that needs to be defined more clearly.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5400" dirty="0" smtClean="0"/>
              <a:t>Identify 1 long-term outcome you could measure and which activities and outputs are related to it.</a:t>
            </a:r>
            <a:endParaRPr lang="en-US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What to 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257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27120" y="2550160"/>
            <a:ext cx="5212080" cy="3149600"/>
          </a:xfrm>
        </p:spPr>
        <p:txBody>
          <a:bodyPr anchor="ctr">
            <a:normAutofit fontScale="55000" lnSpcReduction="2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7000" dirty="0" smtClean="0">
                <a:solidFill>
                  <a:schemeClr val="accent1"/>
                </a:solidFill>
              </a:rPr>
              <a:t>“Measuring outcomes is important, but our ministry can’t do it.”</a:t>
            </a:r>
          </a:p>
          <a:p>
            <a:pPr marL="41028" indent="0">
              <a:spcBef>
                <a:spcPts val="1200"/>
              </a:spcBef>
              <a:buNone/>
            </a:pPr>
            <a:r>
              <a:rPr lang="en-US" sz="5100" dirty="0" smtClean="0">
                <a:solidFill>
                  <a:schemeClr val="accent1"/>
                </a:solidFill>
              </a:rPr>
              <a:t>         - </a:t>
            </a:r>
            <a:r>
              <a:rPr lang="en-US" sz="5100" i="1" dirty="0" smtClean="0">
                <a:solidFill>
                  <a:schemeClr val="accent1"/>
                </a:solidFill>
              </a:rPr>
              <a:t>every ministry leader</a:t>
            </a:r>
            <a:endParaRPr lang="en-US" sz="5100" i="1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to measure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2499360"/>
            <a:ext cx="3251200" cy="3251200"/>
          </a:xfrm>
          <a:prstGeom prst="rect">
            <a:avLst/>
          </a:prstGeom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3627120" y="2550160"/>
            <a:ext cx="5467137" cy="3149600"/>
          </a:xfrm>
          <a:prstGeom prst="rect">
            <a:avLst/>
          </a:prstGeom>
        </p:spPr>
        <p:txBody>
          <a:bodyPr vert="horz" lIns="82057" tIns="41028" rIns="82057" bIns="41028" rtlCol="0" anchor="ctr">
            <a:normAutofit fontScale="55000" lnSpcReduction="20000"/>
          </a:bodyPr>
          <a:lstStyle>
            <a:lvl1pPr marL="246169" indent="-205141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1800" kern="1200" spc="13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9233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508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4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4677" indent="-164113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8789" indent="-164113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2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94958" indent="-164113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4112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87297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33466" indent="-164113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028" indent="0">
              <a:spcBef>
                <a:spcPts val="1200"/>
              </a:spcBef>
              <a:buFont typeface="Wingdings 2" pitchFamily="18" charset="2"/>
              <a:buNone/>
            </a:pPr>
            <a:r>
              <a:rPr lang="en-US" sz="7000" dirty="0" smtClean="0">
                <a:solidFill>
                  <a:schemeClr val="accent1"/>
                </a:solidFill>
              </a:rPr>
              <a:t>“Our mission is so important we can't afford to lead blindly.”</a:t>
            </a:r>
          </a:p>
          <a:p>
            <a:pPr marL="41028" indent="0">
              <a:spcBef>
                <a:spcPts val="1200"/>
              </a:spcBef>
              <a:buFont typeface="Wingdings 2" pitchFamily="18" charset="2"/>
              <a:buNone/>
            </a:pPr>
            <a:r>
              <a:rPr lang="en-US" sz="5100" dirty="0" smtClean="0">
                <a:solidFill>
                  <a:schemeClr val="accent1"/>
                </a:solidFill>
              </a:rPr>
              <a:t>         - </a:t>
            </a:r>
            <a:r>
              <a:rPr lang="en-US" sz="5100" i="1" dirty="0" smtClean="0">
                <a:solidFill>
                  <a:schemeClr val="accent1"/>
                </a:solidFill>
              </a:rPr>
              <a:t>humble ministry leader</a:t>
            </a:r>
            <a:endParaRPr lang="en-US" sz="51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014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9901" y="2495909"/>
            <a:ext cx="8203463" cy="4097547"/>
          </a:xfrm>
        </p:spPr>
        <p:txBody>
          <a:bodyPr anchor="ctr">
            <a:normAutofit/>
          </a:bodyPr>
          <a:lstStyle/>
          <a:p>
            <a:pPr marL="955428" indent="-914400">
              <a:spcBef>
                <a:spcPts val="1200"/>
              </a:spcBef>
              <a:buFont typeface="+mj-lt"/>
              <a:buAutoNum type="arabicPeriod"/>
            </a:pPr>
            <a:r>
              <a:rPr lang="en-US" sz="5400" dirty="0" smtClean="0">
                <a:solidFill>
                  <a:schemeClr val="accent1"/>
                </a:solidFill>
              </a:rPr>
              <a:t>ACTIVITIES &amp; OUTPUTS</a:t>
            </a:r>
          </a:p>
          <a:p>
            <a:pPr marL="1447767" lvl="2" indent="-914400">
              <a:spcBef>
                <a:spcPts val="1200"/>
              </a:spcBef>
            </a:pPr>
            <a:r>
              <a:rPr lang="en-US" sz="4800" dirty="0" smtClean="0"/>
              <a:t>Organizational Data</a:t>
            </a:r>
          </a:p>
          <a:p>
            <a:pPr marL="955428" indent="-914400">
              <a:spcBef>
                <a:spcPts val="2400"/>
              </a:spcBef>
              <a:buFont typeface="+mj-lt"/>
              <a:buAutoNum type="arabicPeriod"/>
            </a:pPr>
            <a:r>
              <a:rPr lang="en-US" sz="5200" dirty="0" smtClean="0">
                <a:solidFill>
                  <a:schemeClr val="accent1"/>
                </a:solidFill>
              </a:rPr>
              <a:t>OUTCOMES</a:t>
            </a:r>
          </a:p>
          <a:p>
            <a:pPr marL="1447767" lvl="2" indent="-914400">
              <a:spcBef>
                <a:spcPts val="1200"/>
              </a:spcBef>
            </a:pPr>
            <a:r>
              <a:rPr lang="en-US" sz="4800" dirty="0" smtClean="0"/>
              <a:t>Beneficiary Surveys</a:t>
            </a:r>
            <a:endParaRPr lang="en-US" sz="4800" dirty="0" smtClean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to measure</a:t>
            </a:r>
            <a:endParaRPr lang="en-US" sz="480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81003" y="1607809"/>
            <a:ext cx="8494015" cy="1026123"/>
          </a:xfrm>
          <a:prstGeom prst="rect">
            <a:avLst/>
          </a:prstGeom>
        </p:spPr>
        <p:txBody>
          <a:bodyPr vert="horz" lIns="82057" tIns="41028" rIns="82057" bIns="41028" rtlCol="0" anchor="ctr">
            <a:normAutofit/>
          </a:bodyPr>
          <a:lstStyle>
            <a:lvl1pPr marL="246169" indent="-205141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1800" kern="1200" spc="13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9233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508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4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4677" indent="-164113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8789" indent="-164113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2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94958" indent="-164113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4112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87297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33466" indent="-164113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028" indent="0">
              <a:spcBef>
                <a:spcPts val="2400"/>
              </a:spcBef>
              <a:buNone/>
            </a:pPr>
            <a:r>
              <a:rPr lang="en-US" sz="5200" smtClean="0">
                <a:solidFill>
                  <a:schemeClr val="accent1"/>
                </a:solidFill>
              </a:rPr>
              <a:t>Where do we get the data?</a:t>
            </a:r>
            <a:endParaRPr lang="en-US" sz="520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581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9901" y="3057969"/>
            <a:ext cx="8203463" cy="1676400"/>
          </a:xfrm>
        </p:spPr>
        <p:txBody>
          <a:bodyPr anchor="ctr">
            <a:normAutofit lnSpcReduction="1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/>
              <a:t>Where do we start?</a:t>
            </a:r>
          </a:p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Too many </a:t>
            </a:r>
            <a:r>
              <a:rPr lang="en-US" sz="5400" dirty="0">
                <a:solidFill>
                  <a:schemeClr val="accent1"/>
                </a:solidFill>
              </a:rPr>
              <a:t>o</a:t>
            </a:r>
            <a:r>
              <a:rPr lang="en-US" sz="5400" dirty="0" smtClean="0">
                <a:solidFill>
                  <a:schemeClr val="accent1"/>
                </a:solidFill>
              </a:rPr>
              <a:t>utcomes to measure. How do you decide which ones to include in the survey?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to 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536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1097" y="2534920"/>
            <a:ext cx="4581166" cy="3843096"/>
          </a:xfrm>
        </p:spPr>
        <p:txBody>
          <a:bodyPr anchor="ctr">
            <a:normAutofit fontScale="92500" lnSpcReduction="1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#1 Intended OUTCOMES</a:t>
            </a:r>
          </a:p>
          <a:p>
            <a:pPr marL="41028" indent="0">
              <a:spcBef>
                <a:spcPts val="30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#2 Observed OUTCOMES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</a:t>
            </a:r>
            <a:r>
              <a:rPr lang="en-US" sz="4800" smtClean="0"/>
              <a:t>to </a:t>
            </a:r>
            <a:r>
              <a:rPr lang="en-US" sz="4800"/>
              <a:t>measure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54" y="2830868"/>
            <a:ext cx="3251200" cy="3251200"/>
          </a:xfrm>
          <a:prstGeom prst="rect">
            <a:avLst/>
          </a:prstGeom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1266560" y="1827534"/>
            <a:ext cx="6610145" cy="881992"/>
          </a:xfrm>
          <a:prstGeom prst="rect">
            <a:avLst/>
          </a:prstGeom>
        </p:spPr>
        <p:txBody>
          <a:bodyPr vert="horz" lIns="82057" tIns="41028" rIns="82057" bIns="41028" rtlCol="0" anchor="ctr">
            <a:normAutofit fontScale="92500" lnSpcReduction="10000"/>
          </a:bodyPr>
          <a:lstStyle>
            <a:lvl1pPr marL="246169" indent="-205141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1800" kern="1200" spc="13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9233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508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4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4677" indent="-164113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8789" indent="-164113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200" kern="1200" spc="9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94958" indent="-164113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41128" indent="-164113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87297" indent="-164113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33466" indent="-164113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028" indent="0">
              <a:spcBef>
                <a:spcPts val="1200"/>
              </a:spcBef>
              <a:buFont typeface="Wingdings 2" pitchFamily="18" charset="2"/>
              <a:buNone/>
            </a:pPr>
            <a:r>
              <a:rPr lang="en-US" sz="5400" dirty="0" smtClean="0"/>
              <a:t>Gather &amp; </a:t>
            </a:r>
            <a:r>
              <a:rPr lang="en-US" sz="5400" smtClean="0"/>
              <a:t>Categorize: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1759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David C Cook Survey Design Metric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78740"/>
            <a:ext cx="9144000" cy="6772252"/>
          </a:xfrm>
          <a:prstGeom prst="rect">
            <a:avLst/>
          </a:prstGeom>
        </p:spPr>
      </p:pic>
      <p:sp>
        <p:nvSpPr>
          <p:cNvPr id="17" name="Left Arrow 16"/>
          <p:cNvSpPr/>
          <p:nvPr/>
        </p:nvSpPr>
        <p:spPr>
          <a:xfrm rot="18626756">
            <a:off x="8509034" y="867836"/>
            <a:ext cx="413231" cy="27215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Arrow Connector 1"/>
          <p:cNvCxnSpPr/>
          <p:nvPr/>
        </p:nvCxnSpPr>
        <p:spPr>
          <a:xfrm flipH="1">
            <a:off x="925819" y="999034"/>
            <a:ext cx="7405531" cy="48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Left Arrow 7"/>
          <p:cNvSpPr/>
          <p:nvPr/>
        </p:nvSpPr>
        <p:spPr>
          <a:xfrm rot="18626756">
            <a:off x="344824" y="867836"/>
            <a:ext cx="413231" cy="27215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78375" y="232246"/>
            <a:ext cx="377486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smtClean="0">
                <a:solidFill>
                  <a:srgbClr val="FF0000"/>
                </a:solidFill>
              </a:rPr>
              <a:t>INTENDED OUTCOMES</a:t>
            </a:r>
            <a:endParaRPr lang="en-US" sz="29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308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2993" y="1847097"/>
            <a:ext cx="8637280" cy="4521200"/>
          </a:xfrm>
        </p:spPr>
        <p:txBody>
          <a:bodyPr anchor="ctr">
            <a:normAutofit fontScale="92500" lnSpcReduction="1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4400" smtClean="0">
                <a:solidFill>
                  <a:schemeClr val="accent1"/>
                </a:solidFill>
              </a:rPr>
              <a:t>Where </a:t>
            </a:r>
            <a:r>
              <a:rPr lang="en-US" sz="4400" dirty="0" smtClean="0">
                <a:solidFill>
                  <a:schemeClr val="accent1"/>
                </a:solidFill>
              </a:rPr>
              <a:t>to find Observed OUTCOMES to gather and categorize:</a:t>
            </a:r>
          </a:p>
          <a:p>
            <a:pPr>
              <a:spcBef>
                <a:spcPts val="3768"/>
              </a:spcBef>
            </a:pPr>
            <a:r>
              <a:rPr lang="en-US" sz="5400" dirty="0" smtClean="0"/>
              <a:t> Impact stories</a:t>
            </a:r>
          </a:p>
          <a:p>
            <a:pPr>
              <a:spcBef>
                <a:spcPts val="3768"/>
              </a:spcBef>
            </a:pPr>
            <a:r>
              <a:rPr lang="en-US" sz="5400" dirty="0" smtClean="0"/>
              <a:t> Structured interviews</a:t>
            </a:r>
          </a:p>
          <a:p>
            <a:pPr>
              <a:spcBef>
                <a:spcPts val="3768"/>
              </a:spcBef>
            </a:pPr>
            <a:r>
              <a:rPr lang="en-US" sz="5400" dirty="0" smtClean="0"/>
              <a:t> Focus groups</a:t>
            </a:r>
            <a:endParaRPr lang="en-US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</a:t>
            </a:r>
            <a:r>
              <a:rPr lang="en-US" sz="4800" smtClean="0"/>
              <a:t>to </a:t>
            </a:r>
            <a:r>
              <a:rPr lang="en-US" sz="4800"/>
              <a:t>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771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Global Evaluation Tri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6985" y="111759"/>
            <a:ext cx="9161145" cy="666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468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4640" y="1778000"/>
            <a:ext cx="8564880" cy="4612640"/>
          </a:xfrm>
        </p:spPr>
        <p:txBody>
          <a:bodyPr anchor="ctr">
            <a:normAutofit lnSpcReduction="10000"/>
          </a:bodyPr>
          <a:lstStyle/>
          <a:p>
            <a:pPr marL="41028" indent="0" algn="ctr">
              <a:spcBef>
                <a:spcPts val="1200"/>
              </a:spcBef>
              <a:buNone/>
            </a:pPr>
            <a:r>
              <a:rPr lang="en-US" sz="4600" dirty="0" smtClean="0">
                <a:solidFill>
                  <a:schemeClr val="accent1"/>
                </a:solidFill>
              </a:rPr>
              <a:t>(Qualitative Research)</a:t>
            </a:r>
          </a:p>
          <a:p>
            <a:pPr marL="41028" indent="0" algn="ctr">
              <a:spcBef>
                <a:spcPts val="1200"/>
              </a:spcBef>
              <a:buNone/>
            </a:pPr>
            <a:r>
              <a:rPr lang="en-US" sz="4600" dirty="0" smtClean="0">
                <a:solidFill>
                  <a:schemeClr val="accent1"/>
                </a:solidFill>
              </a:rPr>
              <a:t>FIND Outcome THEMES</a:t>
            </a:r>
          </a:p>
          <a:p>
            <a:pPr marL="41028" indent="0" algn="ctr">
              <a:spcBef>
                <a:spcPts val="1200"/>
              </a:spcBef>
              <a:buNone/>
            </a:pPr>
            <a:endParaRPr lang="en-US" sz="4600" dirty="0">
              <a:solidFill>
                <a:schemeClr val="accent1"/>
              </a:solidFill>
            </a:endParaRPr>
          </a:p>
          <a:p>
            <a:pPr marL="41028" indent="0" algn="ctr">
              <a:spcBef>
                <a:spcPts val="1200"/>
              </a:spcBef>
              <a:buNone/>
            </a:pPr>
            <a:r>
              <a:rPr lang="en-US" sz="4600" dirty="0" smtClean="0"/>
              <a:t>CREATE Closed-Ended QUESTIONS </a:t>
            </a:r>
          </a:p>
          <a:p>
            <a:pPr marL="41028" indent="0" algn="ctr">
              <a:spcBef>
                <a:spcPts val="1200"/>
              </a:spcBef>
              <a:buNone/>
            </a:pPr>
            <a:r>
              <a:rPr lang="en-US" sz="4600" dirty="0" smtClean="0"/>
              <a:t>(Quantitative Research)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How </a:t>
            </a:r>
            <a:r>
              <a:rPr lang="en-US" sz="4800"/>
              <a:t>to </a:t>
            </a:r>
            <a:r>
              <a:rPr lang="en-US" sz="4800" smtClean="0"/>
              <a:t>MEASURE</a:t>
            </a:r>
            <a:endParaRPr lang="en-US" sz="48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21200" y="3373120"/>
            <a:ext cx="0" cy="802640"/>
          </a:xfrm>
          <a:prstGeom prst="straightConnector1">
            <a:avLst/>
          </a:prstGeom>
          <a:ln w="76200" cmpd="sng">
            <a:solidFill>
              <a:srgbClr val="B8533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356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3" y="1910195"/>
            <a:ext cx="8407893" cy="4366768"/>
          </a:xfrm>
        </p:spPr>
        <p:txBody>
          <a:bodyPr>
            <a:normAutofit/>
          </a:bodyPr>
          <a:lstStyle/>
          <a:p>
            <a:pPr marL="41028" indent="0">
              <a:buNone/>
            </a:pPr>
            <a:r>
              <a:rPr lang="en-US" sz="4000" b="1" dirty="0" smtClean="0"/>
              <a:t>Quantitative DATA answers key question about stories of impact:</a:t>
            </a:r>
            <a:endParaRPr lang="en-US" sz="1600" dirty="0" smtClean="0"/>
          </a:p>
          <a:p>
            <a:pPr marL="41028" indent="0" algn="ctr">
              <a:spcBef>
                <a:spcPts val="3048"/>
              </a:spcBef>
              <a:buNone/>
            </a:pPr>
            <a:r>
              <a:rPr lang="en-US" sz="5800" dirty="0" smtClean="0">
                <a:solidFill>
                  <a:schemeClr val="accent1"/>
                </a:solidFill>
              </a:rPr>
              <a:t>Is this story the exception or the rule   for program impact?</a:t>
            </a:r>
          </a:p>
          <a:p>
            <a:pPr marL="41028" indent="0">
              <a:buNone/>
            </a:pP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How to </a:t>
            </a:r>
            <a:r>
              <a:rPr lang="en-US" sz="4800" dirty="0" smtClean="0"/>
              <a:t>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226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How to MEASURE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79" y="1640623"/>
            <a:ext cx="4267200" cy="3222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5542" y="1584960"/>
            <a:ext cx="43949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After being rescued from a brothel in Thailand, </a:t>
            </a:r>
            <a:r>
              <a:rPr lang="en-US" sz="3600" dirty="0" err="1" smtClean="0">
                <a:solidFill>
                  <a:schemeClr val="tx2"/>
                </a:solidFill>
              </a:rPr>
              <a:t>Nani</a:t>
            </a:r>
            <a:r>
              <a:rPr lang="en-US" sz="3600" dirty="0" smtClean="0">
                <a:solidFill>
                  <a:schemeClr val="tx2"/>
                </a:solidFill>
              </a:rPr>
              <a:t> is the first girl to graduate high school from her family.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3921" y="4983421"/>
            <a:ext cx="5191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o</a:t>
            </a:r>
            <a:r>
              <a:rPr lang="en-US" sz="3200" dirty="0" smtClean="0">
                <a:solidFill>
                  <a:schemeClr val="accent1"/>
                </a:solidFill>
              </a:rPr>
              <a:t>f girls in aftercare graduate high school without returning to the sex trade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3" y="4961911"/>
            <a:ext cx="325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smtClean="0">
                <a:solidFill>
                  <a:schemeClr val="accent1"/>
                </a:solidFill>
              </a:rPr>
              <a:t>89%</a:t>
            </a:r>
            <a:endParaRPr lang="en-US" sz="9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6945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022" y="1801004"/>
            <a:ext cx="8509221" cy="4521200"/>
          </a:xfrm>
        </p:spPr>
        <p:txBody>
          <a:bodyPr anchor="ctr">
            <a:normAutofit fontScale="92500" lnSpcReduction="2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Track Impact VARIABLES:</a:t>
            </a:r>
          </a:p>
          <a:p>
            <a:pPr lvl="2">
              <a:spcBef>
                <a:spcPts val="1200"/>
              </a:spcBef>
            </a:pPr>
            <a:r>
              <a:rPr lang="en-US" sz="5000" dirty="0"/>
              <a:t> </a:t>
            </a:r>
            <a:r>
              <a:rPr lang="en-US" sz="5000" dirty="0" smtClean="0"/>
              <a:t>Location</a:t>
            </a:r>
          </a:p>
          <a:p>
            <a:pPr lvl="2">
              <a:spcBef>
                <a:spcPts val="1200"/>
              </a:spcBef>
            </a:pPr>
            <a:r>
              <a:rPr lang="en-US" sz="5000" dirty="0" smtClean="0"/>
              <a:t> Experience</a:t>
            </a:r>
          </a:p>
          <a:p>
            <a:pPr lvl="2">
              <a:spcBef>
                <a:spcPts val="1200"/>
              </a:spcBef>
            </a:pPr>
            <a:r>
              <a:rPr lang="en-US" sz="5000" dirty="0" smtClean="0"/>
              <a:t> Age</a:t>
            </a:r>
          </a:p>
          <a:p>
            <a:pPr lvl="2">
              <a:spcBef>
                <a:spcPts val="1200"/>
              </a:spcBef>
            </a:pPr>
            <a:r>
              <a:rPr lang="en-US" sz="5000" dirty="0" smtClean="0"/>
              <a:t> Depth of Participation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How </a:t>
            </a:r>
            <a:r>
              <a:rPr lang="en-US" sz="4800"/>
              <a:t>to </a:t>
            </a:r>
            <a:r>
              <a:rPr lang="en-US" sz="4800" smtClean="0"/>
              <a:t>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1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NEW Dosage Repor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333188" y="-243840"/>
            <a:ext cx="9953214" cy="7691120"/>
          </a:xfrm>
          <a:prstGeom prst="rect">
            <a:avLst/>
          </a:prstGeom>
        </p:spPr>
      </p:pic>
      <p:sp>
        <p:nvSpPr>
          <p:cNvPr id="3" name="Donut 2"/>
          <p:cNvSpPr/>
          <p:nvPr/>
        </p:nvSpPr>
        <p:spPr>
          <a:xfrm>
            <a:off x="1978829" y="2146965"/>
            <a:ext cx="1138150" cy="829876"/>
          </a:xfrm>
          <a:prstGeom prst="donut">
            <a:avLst>
              <a:gd name="adj" fmla="val 111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117264" y="2146965"/>
            <a:ext cx="2103258" cy="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3196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2931" y="1840459"/>
            <a:ext cx="8557403" cy="4521200"/>
          </a:xfrm>
        </p:spPr>
        <p:txBody>
          <a:bodyPr anchor="ctr">
            <a:noAutofit/>
          </a:bodyPr>
          <a:lstStyle/>
          <a:p>
            <a:pPr marL="41028" indent="0">
              <a:spcBef>
                <a:spcPts val="3768"/>
              </a:spcBef>
              <a:buNone/>
            </a:pPr>
            <a:r>
              <a:rPr lang="en-US" sz="4400" smtClean="0">
                <a:solidFill>
                  <a:schemeClr val="accent1"/>
                </a:solidFill>
              </a:rPr>
              <a:t>5 Steps to Survey </a:t>
            </a:r>
            <a:r>
              <a:rPr lang="en-US" sz="4400" dirty="0" smtClean="0">
                <a:solidFill>
                  <a:schemeClr val="accent1"/>
                </a:solidFill>
              </a:rPr>
              <a:t>RELIABILITY:</a:t>
            </a:r>
            <a:endParaRPr lang="en-US" sz="4400" dirty="0">
              <a:solidFill>
                <a:schemeClr val="accent1"/>
              </a:solidFill>
            </a:endParaRPr>
          </a:p>
          <a:p>
            <a:pPr marL="1317345" lvl="2" indent="-742950">
              <a:spcBef>
                <a:spcPts val="1200"/>
              </a:spcBef>
              <a:buFont typeface="+mj-lt"/>
              <a:buAutoNum type="arabicPeriod"/>
            </a:pPr>
            <a:r>
              <a:rPr lang="en-US" sz="4400" dirty="0" smtClean="0"/>
              <a:t> Ask it 3 different ways</a:t>
            </a:r>
          </a:p>
          <a:p>
            <a:pPr marL="1317345" lvl="2" indent="-742950">
              <a:spcBef>
                <a:spcPts val="1200"/>
              </a:spcBef>
              <a:buFont typeface="+mj-lt"/>
              <a:buAutoNum type="arabicPeriod"/>
            </a:pPr>
            <a:r>
              <a:rPr lang="en-US" sz="4400" dirty="0" smtClean="0"/>
              <a:t> Require specific details</a:t>
            </a:r>
          </a:p>
          <a:p>
            <a:pPr marL="1317345" lvl="2" indent="-742950">
              <a:spcBef>
                <a:spcPts val="1200"/>
              </a:spcBef>
              <a:buFont typeface="+mj-lt"/>
              <a:buAutoNum type="arabicPeriod"/>
            </a:pPr>
            <a:r>
              <a:rPr lang="en-US" sz="4400" dirty="0" smtClean="0"/>
              <a:t> Avoid leading questions</a:t>
            </a:r>
          </a:p>
          <a:p>
            <a:pPr marL="1317345" lvl="2" indent="-742950">
              <a:spcBef>
                <a:spcPts val="1200"/>
              </a:spcBef>
              <a:buFont typeface="+mj-lt"/>
              <a:buAutoNum type="arabicPeriod"/>
            </a:pPr>
            <a:r>
              <a:rPr lang="en-US" sz="4400" dirty="0" smtClean="0"/>
              <a:t> Use validated instruments</a:t>
            </a:r>
          </a:p>
          <a:p>
            <a:pPr marL="1317345" lvl="2" indent="-742950">
              <a:spcBef>
                <a:spcPts val="1200"/>
              </a:spcBef>
              <a:buFont typeface="+mj-lt"/>
              <a:buAutoNum type="arabicPeriod"/>
            </a:pPr>
            <a:r>
              <a:rPr lang="en-US" sz="4400" dirty="0" smtClean="0"/>
              <a:t> Get 360 degree feedback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How to create surveys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634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4" y="1778000"/>
            <a:ext cx="8381260" cy="4521200"/>
          </a:xfrm>
        </p:spPr>
        <p:txBody>
          <a:bodyPr anchor="ctr">
            <a:normAutofit/>
          </a:bodyPr>
          <a:lstStyle/>
          <a:p>
            <a:pPr marL="41028" indent="0">
              <a:spcBef>
                <a:spcPts val="3768"/>
              </a:spcBef>
              <a:buNone/>
            </a:pPr>
            <a:r>
              <a:rPr lang="en-US" sz="5400" dirty="0" smtClean="0">
                <a:solidFill>
                  <a:schemeClr val="accent1"/>
                </a:solidFill>
              </a:rPr>
              <a:t>Survey USEFULNESS:</a:t>
            </a:r>
            <a:endParaRPr lang="en-US" sz="5400" dirty="0">
              <a:solidFill>
                <a:schemeClr val="accent1"/>
              </a:solidFill>
            </a:endParaRPr>
          </a:p>
          <a:p>
            <a:pPr lvl="2">
              <a:spcBef>
                <a:spcPts val="1200"/>
              </a:spcBef>
            </a:pPr>
            <a:r>
              <a:rPr lang="en-US" sz="5000" dirty="0" smtClean="0"/>
              <a:t> Test it with small group</a:t>
            </a:r>
          </a:p>
          <a:p>
            <a:pPr lvl="2">
              <a:spcBef>
                <a:spcPts val="1200"/>
              </a:spcBef>
            </a:pPr>
            <a:r>
              <a:rPr lang="en-US" sz="5000" dirty="0" smtClean="0"/>
              <a:t> Create templates for how you will report the data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How to create surveys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82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3" y="1705538"/>
            <a:ext cx="8381260" cy="4876800"/>
          </a:xfrm>
        </p:spPr>
        <p:txBody>
          <a:bodyPr anchor="ctr">
            <a:noAutofit/>
          </a:bodyPr>
          <a:lstStyle/>
          <a:p>
            <a:pPr marL="955428" indent="-914400">
              <a:spcBef>
                <a:spcPts val="3768"/>
              </a:spcBef>
              <a:buSzPct val="100000"/>
              <a:buFont typeface="+mj-lt"/>
              <a:buAutoNum type="arabicParenR"/>
            </a:pPr>
            <a:r>
              <a:rPr lang="en-US" sz="4400" dirty="0" smtClean="0"/>
              <a:t>IMPACT REPORT</a:t>
            </a:r>
          </a:p>
          <a:p>
            <a:pPr marL="1858048" lvl="4" indent="-914400">
              <a:spcBef>
                <a:spcPts val="1968"/>
              </a:spcBef>
              <a:buSzPct val="100000"/>
              <a:buFont typeface="Wingdings" charset="2"/>
              <a:buChar char="§"/>
            </a:pPr>
            <a:r>
              <a:rPr lang="en-US" sz="3600" dirty="0" smtClean="0"/>
              <a:t>Acceleration</a:t>
            </a:r>
          </a:p>
          <a:p>
            <a:pPr marL="1858048" lvl="4" indent="-914400">
              <a:spcBef>
                <a:spcPts val="1968"/>
              </a:spcBef>
              <a:buSzPct val="100000"/>
              <a:buFont typeface="Wingdings" charset="2"/>
              <a:buChar char="§"/>
            </a:pPr>
            <a:r>
              <a:rPr lang="en-US" sz="3600" dirty="0" smtClean="0"/>
              <a:t>Lasting Outcomes 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4400" dirty="0" smtClean="0"/>
              <a:t>IMPROVEMENT REPORT</a:t>
            </a:r>
          </a:p>
          <a:p>
            <a:pPr marL="1858048" lvl="4" indent="-914400">
              <a:spcBef>
                <a:spcPts val="1968"/>
              </a:spcBef>
              <a:buSzPct val="100000"/>
              <a:buFont typeface="Wingdings" charset="2"/>
              <a:buChar char="§"/>
            </a:pPr>
            <a:r>
              <a:rPr lang="en-US" sz="3600" dirty="0" smtClean="0"/>
              <a:t>Negative trends</a:t>
            </a:r>
          </a:p>
          <a:p>
            <a:pPr marL="1858048" lvl="4" indent="-914400">
              <a:spcBef>
                <a:spcPts val="1968"/>
              </a:spcBef>
              <a:buSzPct val="100000"/>
              <a:buFont typeface="Wingdings" charset="2"/>
              <a:buChar char="§"/>
            </a:pPr>
            <a:r>
              <a:rPr lang="en-US" sz="3600" dirty="0" smtClean="0"/>
              <a:t>Success Factors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How to create surveys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337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2080"/>
            <a:ext cx="8844894" cy="66141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24127" y="-10160"/>
            <a:ext cx="390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How to Measure Impact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7" y="451505"/>
            <a:ext cx="9093200" cy="8509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7" y="1495445"/>
            <a:ext cx="9093200" cy="1701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7" y="2252980"/>
            <a:ext cx="9055100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529" y="3103880"/>
            <a:ext cx="8420100" cy="111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" y="4150360"/>
            <a:ext cx="91059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602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4" y="1717040"/>
            <a:ext cx="8381260" cy="4876800"/>
          </a:xfrm>
        </p:spPr>
        <p:txBody>
          <a:bodyPr anchor="ctr">
            <a:normAutofit fontScale="47500" lnSpcReduction="20000"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7300" dirty="0" smtClean="0">
                <a:solidFill>
                  <a:schemeClr val="accent1"/>
                </a:solidFill>
              </a:rPr>
              <a:t>Practical EXERCISE:</a:t>
            </a:r>
          </a:p>
          <a:p>
            <a:pPr marL="955428" indent="-914400">
              <a:spcBef>
                <a:spcPts val="3768"/>
              </a:spcBef>
              <a:buSzPct val="100000"/>
              <a:buFont typeface="+mj-lt"/>
              <a:buAutoNum type="arabicParenR"/>
            </a:pPr>
            <a:r>
              <a:rPr lang="en-US" sz="6300" dirty="0" smtClean="0"/>
              <a:t>OUTCOME</a:t>
            </a:r>
            <a:r>
              <a:rPr lang="en-US" sz="5400" dirty="0" smtClean="0"/>
              <a:t>: Write </a:t>
            </a:r>
            <a:r>
              <a:rPr lang="en-US" sz="5400" dirty="0"/>
              <a:t>down </a:t>
            </a:r>
            <a:r>
              <a:rPr lang="en-US" sz="5400" dirty="0" smtClean="0"/>
              <a:t>3 common actions your graduates do because of their training.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6300" dirty="0" smtClean="0"/>
              <a:t>OUTCOME INDICATORS</a:t>
            </a:r>
            <a:r>
              <a:rPr lang="en-US" sz="5400" dirty="0" smtClean="0"/>
              <a:t>: For 1 action, write </a:t>
            </a:r>
            <a:r>
              <a:rPr lang="en-US" sz="5400" dirty="0"/>
              <a:t>down </a:t>
            </a:r>
            <a:r>
              <a:rPr lang="en-US" sz="5400" dirty="0" smtClean="0"/>
              <a:t>3-5 ways graduates do those </a:t>
            </a:r>
            <a:r>
              <a:rPr lang="en-US" sz="5400" dirty="0"/>
              <a:t>common </a:t>
            </a:r>
            <a:r>
              <a:rPr lang="en-US" sz="5400" dirty="0" smtClean="0"/>
              <a:t>actions differently in their context. 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6300" dirty="0" smtClean="0"/>
              <a:t>SURVEY QUESTION</a:t>
            </a:r>
            <a:r>
              <a:rPr lang="en-US" sz="5400" dirty="0" smtClean="0"/>
              <a:t>: Use the different ways graduates do one of the common actions to create 1 multiple-choice survey question.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HOW to 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0373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4" y="1778000"/>
            <a:ext cx="8381260" cy="4521200"/>
          </a:xfrm>
        </p:spPr>
        <p:txBody>
          <a:bodyPr anchor="ctr">
            <a:normAutofit/>
          </a:bodyPr>
          <a:lstStyle/>
          <a:p>
            <a:pPr marL="783978" indent="-742950">
              <a:buFont typeface="+mj-lt"/>
              <a:buAutoNum type="arabicPeriod"/>
            </a:pPr>
            <a:r>
              <a:rPr lang="en-US" sz="4800" dirty="0" smtClean="0"/>
              <a:t>Which is better? 1-time longitudinal studies OR ongoing feedback loops?</a:t>
            </a:r>
          </a:p>
          <a:p>
            <a:pPr marL="783978" indent="-742950">
              <a:buFont typeface="+mj-lt"/>
              <a:buAutoNum type="arabicPeriod"/>
            </a:pPr>
            <a:r>
              <a:rPr lang="en-US" sz="4800" dirty="0" smtClean="0"/>
              <a:t>When does transformation happen?</a:t>
            </a:r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When to 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8367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1190307" y="416527"/>
            <a:ext cx="6753225" cy="682625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C66951"/>
                </a:solidFill>
              </a:rPr>
              <a:t>Transformation</a:t>
            </a:r>
            <a:endParaRPr lang="en-US" sz="4800" dirty="0">
              <a:solidFill>
                <a:srgbClr val="C6695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24" y="1338872"/>
            <a:ext cx="8309172" cy="55394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1307427"/>
            <a:ext cx="861774" cy="5560733"/>
          </a:xfrm>
          <a:prstGeom prst="rect">
            <a:avLst/>
          </a:prstGeom>
          <a:solidFill>
            <a:srgbClr val="FFFFFF"/>
          </a:solidFill>
        </p:spPr>
        <p:txBody>
          <a:bodyPr vert="vert"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BEFORE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80518" y="1307427"/>
            <a:ext cx="861774" cy="5550573"/>
          </a:xfrm>
          <a:prstGeom prst="rect">
            <a:avLst/>
          </a:prstGeom>
          <a:solidFill>
            <a:schemeClr val="bg1"/>
          </a:solidFill>
        </p:spPr>
        <p:txBody>
          <a:bodyPr vert="vert" wrap="square" rtlCol="0">
            <a:spAutoFit/>
          </a:bodyPr>
          <a:lstStyle/>
          <a:p>
            <a:pPr algn="ctr"/>
            <a:r>
              <a:rPr lang="en-US" sz="4400" dirty="0" smtClean="0"/>
              <a:t>AFTER</a:t>
            </a:r>
            <a:endParaRPr lang="en-US" sz="4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1760" y="1317587"/>
            <a:ext cx="8910320" cy="0"/>
          </a:xfrm>
          <a:prstGeom prst="line">
            <a:avLst/>
          </a:prstGeom>
          <a:ln w="762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29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4" y="1717040"/>
            <a:ext cx="8381260" cy="4876800"/>
          </a:xfrm>
        </p:spPr>
        <p:txBody>
          <a:bodyPr anchor="ctr">
            <a:noAutofit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4000" dirty="0" smtClean="0">
                <a:solidFill>
                  <a:schemeClr val="accent1"/>
                </a:solidFill>
              </a:rPr>
              <a:t>3 typical times to MEASURE:</a:t>
            </a:r>
          </a:p>
          <a:p>
            <a:pPr marL="955428" indent="-914400">
              <a:spcBef>
                <a:spcPts val="3768"/>
              </a:spcBef>
              <a:buSzPct val="100000"/>
              <a:buFont typeface="+mj-lt"/>
              <a:buAutoNum type="arabicParenR"/>
            </a:pPr>
            <a:r>
              <a:rPr lang="en-US" sz="4000" dirty="0" smtClean="0"/>
              <a:t>BEFORE program participation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4000" dirty="0" smtClean="0"/>
              <a:t>END of program participation </a:t>
            </a:r>
          </a:p>
          <a:p>
            <a:pPr marL="955428" indent="-914400">
              <a:spcBef>
                <a:spcPts val="1968"/>
              </a:spcBef>
              <a:buSzPct val="100000"/>
              <a:buFont typeface="+mj-lt"/>
              <a:buAutoNum type="arabicParenR"/>
            </a:pPr>
            <a:r>
              <a:rPr lang="en-US" sz="4000" dirty="0" smtClean="0"/>
              <a:t>1-5 Years AFTER program </a:t>
            </a:r>
            <a:r>
              <a:rPr lang="en-US" sz="4000" dirty="0"/>
              <a:t>c</a:t>
            </a:r>
            <a:r>
              <a:rPr lang="en-US" sz="4000" dirty="0" smtClean="0"/>
              <a:t>ompletion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When to 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0160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eminar Impact Report M120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67640" y="-90942"/>
            <a:ext cx="9584419" cy="7406142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18626756">
            <a:off x="3114074" y="376806"/>
            <a:ext cx="413231" cy="272152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nut 6"/>
          <p:cNvSpPr/>
          <p:nvPr/>
        </p:nvSpPr>
        <p:spPr>
          <a:xfrm>
            <a:off x="1982418" y="2440283"/>
            <a:ext cx="1491152" cy="1079294"/>
          </a:xfrm>
          <a:prstGeom prst="donut">
            <a:avLst>
              <a:gd name="adj" fmla="val 13146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7264660" y="2440283"/>
            <a:ext cx="1491152" cy="1079294"/>
          </a:xfrm>
          <a:prstGeom prst="donut">
            <a:avLst>
              <a:gd name="adj" fmla="val 13146"/>
            </a:avLst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357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2080"/>
            <a:ext cx="8844894" cy="66141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24127" y="-10160"/>
            <a:ext cx="390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How to Measure Impact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" y="461664"/>
            <a:ext cx="8987350" cy="635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104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4" y="1717040"/>
            <a:ext cx="8381260" cy="4876800"/>
          </a:xfrm>
        </p:spPr>
        <p:txBody>
          <a:bodyPr anchor="ctr">
            <a:normAutofit/>
          </a:bodyPr>
          <a:lstStyle/>
          <a:p>
            <a:pPr marL="41028" indent="0">
              <a:spcBef>
                <a:spcPts val="1200"/>
              </a:spcBef>
              <a:buNone/>
            </a:pPr>
            <a:r>
              <a:rPr lang="en-US" sz="4800" dirty="0" smtClean="0">
                <a:solidFill>
                  <a:schemeClr val="accent1"/>
                </a:solidFill>
              </a:rPr>
              <a:t>Practical EXERCISE:</a:t>
            </a:r>
          </a:p>
          <a:p>
            <a:pPr marL="955428" indent="-914400">
              <a:spcBef>
                <a:spcPts val="3768"/>
              </a:spcBef>
              <a:buSzPct val="100000"/>
              <a:buFont typeface="+mj-lt"/>
              <a:buAutoNum type="arabicParenR"/>
            </a:pPr>
            <a:r>
              <a:rPr lang="en-US" sz="3100" dirty="0" smtClean="0"/>
              <a:t>MEASUREMENT INTERVALS: Pick up to 3 times when you could survey your beneficiaries.</a:t>
            </a:r>
          </a:p>
          <a:p>
            <a:pPr marL="955428" indent="-914400">
              <a:spcBef>
                <a:spcPts val="3768"/>
              </a:spcBef>
              <a:buSzPct val="100000"/>
              <a:buFont typeface="+mj-lt"/>
              <a:buAutoNum type="arabicParenR"/>
            </a:pPr>
            <a:r>
              <a:rPr lang="en-US" sz="3100" dirty="0" smtClean="0"/>
              <a:t>SURVEY INTEGRATION: Identify current paperwork in which you could integrate surveys.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WHEN to measure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0428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body" idx="1"/>
          </p:nvPr>
        </p:nvSpPr>
        <p:spPr>
          <a:xfrm>
            <a:off x="7070090" y="1677628"/>
            <a:ext cx="1873250" cy="1645920"/>
          </a:xfrm>
        </p:spPr>
        <p:txBody>
          <a:bodyPr>
            <a:noAutofit/>
          </a:bodyPr>
          <a:lstStyle/>
          <a:p>
            <a:r>
              <a:rPr lang="en-US" sz="2000" dirty="0" smtClean="0"/>
              <a:t>Insights from a professor and evaluator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205802"/>
            <a:ext cx="6324600" cy="1645920"/>
          </a:xfrm>
        </p:spPr>
        <p:txBody>
          <a:bodyPr/>
          <a:lstStyle/>
          <a:p>
            <a:r>
              <a:rPr lang="en-US" sz="4800" dirty="0" smtClean="0"/>
              <a:t>How to </a:t>
            </a:r>
            <a:br>
              <a:rPr lang="en-US" sz="4800" dirty="0" smtClean="0"/>
            </a:br>
            <a:r>
              <a:rPr lang="en-US" sz="4800" dirty="0" smtClean="0"/>
              <a:t>measure IMPACT</a:t>
            </a:r>
            <a:endParaRPr lang="en-US" sz="4800" dirty="0"/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2356358" y="4309830"/>
            <a:ext cx="3925824" cy="1126532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900" kern="1200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Franklin Gothic Book"/>
                <a:cs typeface="Franklin Gothic Book"/>
              </a:rPr>
              <a:t>Paul </a:t>
            </a:r>
            <a:r>
              <a:rPr lang="en-US" sz="2800" dirty="0" err="1" smtClean="0">
                <a:latin typeface="Franklin Gothic Book"/>
                <a:cs typeface="Franklin Gothic Book"/>
              </a:rPr>
              <a:t>Penley</a:t>
            </a:r>
            <a:r>
              <a:rPr lang="en-US" sz="2800" dirty="0" smtClean="0">
                <a:latin typeface="Franklin Gothic Book"/>
                <a:cs typeface="Franklin Gothic Book"/>
              </a:rPr>
              <a:t>, PhD</a:t>
            </a:r>
          </a:p>
          <a:p>
            <a:r>
              <a:rPr lang="en-US" sz="2800" dirty="0" smtClean="0">
                <a:latin typeface="Franklin Gothic Book"/>
                <a:cs typeface="Franklin Gothic Book"/>
              </a:rPr>
              <a:t>Director of Research</a:t>
            </a:r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713908" y="2851722"/>
            <a:ext cx="5930732" cy="679492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marL="0" indent="0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800" kern="1200" spc="135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10282" indent="0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600" kern="1200" spc="9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0564" indent="0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400" kern="1200" spc="9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0846" indent="0" algn="l" defTabSz="820564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41128" indent="0" algn="l" defTabSz="820564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200" kern="1200" spc="9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1409" indent="0" algn="l" defTabSz="820564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61691" indent="0" algn="l" defTabSz="820564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71973" indent="0" algn="l" defTabSz="820564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82255" indent="0" algn="l" defTabSz="820564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i="1" dirty="0"/>
              <a:t>i</a:t>
            </a:r>
            <a:r>
              <a:rPr lang="en-US" sz="4000" i="1" dirty="0" smtClean="0"/>
              <a:t>n theological education</a:t>
            </a:r>
            <a:endParaRPr lang="en-US" sz="4000" i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79120" y="2851722"/>
            <a:ext cx="60655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btitle 1"/>
          <p:cNvSpPr txBox="1">
            <a:spLocks/>
          </p:cNvSpPr>
          <p:nvPr/>
        </p:nvSpPr>
        <p:spPr>
          <a:xfrm>
            <a:off x="2127251" y="5436362"/>
            <a:ext cx="4384039" cy="670560"/>
          </a:xfrm>
          <a:prstGeom prst="rect">
            <a:avLst/>
          </a:prstGeom>
        </p:spPr>
        <p:txBody>
          <a:bodyPr vert="horz" lIns="82057" tIns="41028" rIns="82057" bIns="41028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900" kern="1200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i="1" dirty="0" smtClean="0">
                <a:latin typeface="Franklin Gothic Book"/>
                <a:cs typeface="Franklin Gothic Book"/>
              </a:rPr>
              <a:t>Excellence in Giving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108872" y="5416804"/>
            <a:ext cx="1140299" cy="79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06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120" y="0"/>
            <a:ext cx="8926174" cy="6746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ook Child Transformation Report - bottom &amp; top 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517264" y="-345440"/>
            <a:ext cx="10110994" cy="7813040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2737457">
            <a:off x="3079696" y="748690"/>
            <a:ext cx="413231" cy="272152"/>
          </a:xfrm>
          <a:prstGeom prst="leftArrow">
            <a:avLst>
              <a:gd name="adj1" fmla="val 50000"/>
              <a:gd name="adj2" fmla="val 47332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Left Arrow 5"/>
          <p:cNvSpPr/>
          <p:nvPr/>
        </p:nvSpPr>
        <p:spPr>
          <a:xfrm rot="2737457">
            <a:off x="8605372" y="702311"/>
            <a:ext cx="413231" cy="272152"/>
          </a:xfrm>
          <a:prstGeom prst="leftArrow">
            <a:avLst>
              <a:gd name="adj1" fmla="val 50000"/>
              <a:gd name="adj2" fmla="val 47332"/>
            </a:avLst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845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10014</TotalTime>
  <Words>2837</Words>
  <Application>Microsoft Macintosh PowerPoint</Application>
  <PresentationFormat>On-screen Show (4:3)</PresentationFormat>
  <Paragraphs>381</Paragraphs>
  <Slides>43</Slides>
  <Notes>43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Grid</vt:lpstr>
      <vt:lpstr>How to  measure IMPACT</vt:lpstr>
      <vt:lpstr>Why measure outcomes</vt:lpstr>
      <vt:lpstr>Slide 3</vt:lpstr>
      <vt:lpstr>Why measure outcomes</vt:lpstr>
      <vt:lpstr>Slide 5</vt:lpstr>
      <vt:lpstr>Slide 6</vt:lpstr>
      <vt:lpstr>Slide 7</vt:lpstr>
      <vt:lpstr>Why measure outcomes</vt:lpstr>
      <vt:lpstr>Slide 9</vt:lpstr>
      <vt:lpstr>What to measure</vt:lpstr>
      <vt:lpstr>Slide 11</vt:lpstr>
      <vt:lpstr>Slide 12</vt:lpstr>
      <vt:lpstr>Slide 13</vt:lpstr>
      <vt:lpstr>What to measure</vt:lpstr>
      <vt:lpstr>What to measure</vt:lpstr>
      <vt:lpstr>Slide 16</vt:lpstr>
      <vt:lpstr>Slide 17</vt:lpstr>
      <vt:lpstr>What to measure</vt:lpstr>
      <vt:lpstr>HOW to measure</vt:lpstr>
      <vt:lpstr>How to measure</vt:lpstr>
      <vt:lpstr>How to measure</vt:lpstr>
      <vt:lpstr>How to measure</vt:lpstr>
      <vt:lpstr>Slide 23</vt:lpstr>
      <vt:lpstr>How to measure</vt:lpstr>
      <vt:lpstr>Slide 25</vt:lpstr>
      <vt:lpstr>How to MEASURE</vt:lpstr>
      <vt:lpstr>How to MEASURE</vt:lpstr>
      <vt:lpstr>How to MEASURE</vt:lpstr>
      <vt:lpstr>How to MEASURE</vt:lpstr>
      <vt:lpstr>Slide 30</vt:lpstr>
      <vt:lpstr>How to create surveys</vt:lpstr>
      <vt:lpstr>How to create surveys</vt:lpstr>
      <vt:lpstr>How to create surveys</vt:lpstr>
      <vt:lpstr>Slide 34</vt:lpstr>
      <vt:lpstr>HOW to measure</vt:lpstr>
      <vt:lpstr>When to measure</vt:lpstr>
      <vt:lpstr>Transformation</vt:lpstr>
      <vt:lpstr>When to measure</vt:lpstr>
      <vt:lpstr>Slide 39</vt:lpstr>
      <vt:lpstr>Slide 40</vt:lpstr>
      <vt:lpstr>WHEN to measure</vt:lpstr>
      <vt:lpstr>How to  measure IMPACT</vt:lpstr>
      <vt:lpstr>Slide 43</vt:lpstr>
    </vt:vector>
  </TitlesOfParts>
  <Company>Columbia Biblical Seminary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giving in Fort Worth</dc:title>
  <dc:creator>Paul Penley</dc:creator>
  <cp:lastModifiedBy>Stefanii Ferenczi</cp:lastModifiedBy>
  <cp:revision>493</cp:revision>
  <cp:lastPrinted>2011-09-07T20:08:35Z</cp:lastPrinted>
  <dcterms:created xsi:type="dcterms:W3CDTF">2015-12-07T18:12:55Z</dcterms:created>
  <dcterms:modified xsi:type="dcterms:W3CDTF">2015-12-07T18:15:59Z</dcterms:modified>
</cp:coreProperties>
</file>